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93"/>
  </p:notesMasterIdLst>
  <p:sldIdLst>
    <p:sldId id="256" r:id="rId4"/>
    <p:sldId id="258" r:id="rId5"/>
    <p:sldId id="501" r:id="rId6"/>
    <p:sldId id="467" r:id="rId7"/>
    <p:sldId id="328" r:id="rId8"/>
    <p:sldId id="478" r:id="rId9"/>
    <p:sldId id="468" r:id="rId10"/>
    <p:sldId id="332" r:id="rId11"/>
    <p:sldId id="473" r:id="rId12"/>
    <p:sldId id="333" r:id="rId13"/>
    <p:sldId id="479" r:id="rId14"/>
    <p:sldId id="463" r:id="rId15"/>
    <p:sldId id="389" r:id="rId16"/>
    <p:sldId id="390" r:id="rId17"/>
    <p:sldId id="397" r:id="rId18"/>
    <p:sldId id="395" r:id="rId19"/>
    <p:sldId id="396" r:id="rId20"/>
    <p:sldId id="393" r:id="rId21"/>
    <p:sldId id="398" r:id="rId22"/>
    <p:sldId id="401" r:id="rId23"/>
    <p:sldId id="405" r:id="rId24"/>
    <p:sldId id="402" r:id="rId25"/>
    <p:sldId id="403" r:id="rId26"/>
    <p:sldId id="404" r:id="rId27"/>
    <p:sldId id="407" r:id="rId28"/>
    <p:sldId id="408" r:id="rId29"/>
    <p:sldId id="411" r:id="rId30"/>
    <p:sldId id="410" r:id="rId31"/>
    <p:sldId id="414" r:id="rId32"/>
    <p:sldId id="413" r:id="rId33"/>
    <p:sldId id="417" r:id="rId34"/>
    <p:sldId id="418" r:id="rId35"/>
    <p:sldId id="421" r:id="rId36"/>
    <p:sldId id="422" r:id="rId37"/>
    <p:sldId id="500" r:id="rId38"/>
    <p:sldId id="464" r:id="rId39"/>
    <p:sldId id="424" r:id="rId40"/>
    <p:sldId id="426" r:id="rId41"/>
    <p:sldId id="435" r:id="rId42"/>
    <p:sldId id="476" r:id="rId43"/>
    <p:sldId id="480" r:id="rId44"/>
    <p:sldId id="465" r:id="rId45"/>
    <p:sldId id="429" r:id="rId46"/>
    <p:sldId id="490" r:id="rId47"/>
    <p:sldId id="430" r:id="rId48"/>
    <p:sldId id="432" r:id="rId49"/>
    <p:sldId id="431" r:id="rId50"/>
    <p:sldId id="436" r:id="rId51"/>
    <p:sldId id="434" r:id="rId52"/>
    <p:sldId id="491" r:id="rId53"/>
    <p:sldId id="437" r:id="rId54"/>
    <p:sldId id="439" r:id="rId55"/>
    <p:sldId id="443" r:id="rId56"/>
    <p:sldId id="481" r:id="rId57"/>
    <p:sldId id="482" r:id="rId58"/>
    <p:sldId id="483" r:id="rId59"/>
    <p:sldId id="484" r:id="rId60"/>
    <p:sldId id="485" r:id="rId61"/>
    <p:sldId id="487" r:id="rId62"/>
    <p:sldId id="486" r:id="rId63"/>
    <p:sldId id="488" r:id="rId64"/>
    <p:sldId id="502" r:id="rId65"/>
    <p:sldId id="444" r:id="rId66"/>
    <p:sldId id="492" r:id="rId67"/>
    <p:sldId id="493" r:id="rId68"/>
    <p:sldId id="494" r:id="rId69"/>
    <p:sldId id="495" r:id="rId70"/>
    <p:sldId id="496" r:id="rId71"/>
    <p:sldId id="497" r:id="rId72"/>
    <p:sldId id="498" r:id="rId73"/>
    <p:sldId id="499" r:id="rId74"/>
    <p:sldId id="448" r:id="rId75"/>
    <p:sldId id="445" r:id="rId76"/>
    <p:sldId id="477" r:id="rId77"/>
    <p:sldId id="449" r:id="rId78"/>
    <p:sldId id="450" r:id="rId79"/>
    <p:sldId id="433" r:id="rId80"/>
    <p:sldId id="504" r:id="rId81"/>
    <p:sldId id="505" r:id="rId82"/>
    <p:sldId id="466" r:id="rId83"/>
    <p:sldId id="453" r:id="rId84"/>
    <p:sldId id="503" r:id="rId85"/>
    <p:sldId id="455" r:id="rId86"/>
    <p:sldId id="461" r:id="rId87"/>
    <p:sldId id="460" r:id="rId88"/>
    <p:sldId id="459" r:id="rId89"/>
    <p:sldId id="458" r:id="rId90"/>
    <p:sldId id="506" r:id="rId91"/>
    <p:sldId id="257" r:id="rId92"/>
  </p:sldIdLst>
  <p:sldSz cx="12192000" cy="6858000"/>
  <p:notesSz cx="6858000" cy="9144000"/>
  <p:embeddedFontLst>
    <p:embeddedFont>
      <p:font typeface="Cambria Math" panose="02040503050406030204" pitchFamily="18" charset="0"/>
      <p:regular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Inconsolata" pitchFamily="49" charset="77"/>
      <p:regular r:id="rId99"/>
      <p:bold r:id="rId100"/>
    </p:embeddedFont>
    <p:embeddedFont>
      <p:font typeface="Ubuntu" panose="020B0504030602030204" pitchFamily="34" charset="0"/>
      <p:regular r:id="rId101"/>
      <p:bold r:id="rId102"/>
      <p:italic r:id="rId103"/>
      <p:boldItalic r:id="rId104"/>
    </p:embeddedFont>
    <p:embeddedFont>
      <p:font typeface="Ubuntu Light" panose="020B0304030602030204" pitchFamily="34" charset="0"/>
      <p:regular r:id="rId105"/>
      <p:bold r:id="rId106"/>
      <p:italic r:id="rId107"/>
      <p:boldItalic r:id="rId108"/>
    </p:embeddedFont>
    <p:embeddedFont>
      <p:font typeface="Verdana" panose="020B0604030504040204" pitchFamily="34" charset="0"/>
      <p:regular r:id="rId109"/>
      <p:bold r:id="rId110"/>
      <p:italic r:id="rId111"/>
      <p:boldItalic r:id="rId1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6D8778E9-DADD-8D43-B847-35DAA4D8490D}">
          <p14:sldIdLst>
            <p14:sldId id="256"/>
            <p14:sldId id="258"/>
            <p14:sldId id="501"/>
          </p14:sldIdLst>
        </p14:section>
        <p14:section name="Introduction to Matrices" id="{BFE462CF-8A66-614F-A976-5862F8415D93}">
          <p14:sldIdLst>
            <p14:sldId id="467"/>
            <p14:sldId id="328"/>
            <p14:sldId id="478"/>
            <p14:sldId id="468"/>
            <p14:sldId id="332"/>
            <p14:sldId id="473"/>
            <p14:sldId id="333"/>
            <p14:sldId id="479"/>
          </p14:sldIdLst>
        </p14:section>
        <p14:section name="2D Transformation" id="{42CE2F0A-8FAD-8847-89EB-CD59A157FE33}">
          <p14:sldIdLst>
            <p14:sldId id="463"/>
            <p14:sldId id="389"/>
            <p14:sldId id="390"/>
            <p14:sldId id="397"/>
            <p14:sldId id="395"/>
            <p14:sldId id="396"/>
            <p14:sldId id="393"/>
            <p14:sldId id="398"/>
            <p14:sldId id="401"/>
            <p14:sldId id="405"/>
            <p14:sldId id="402"/>
            <p14:sldId id="403"/>
            <p14:sldId id="404"/>
            <p14:sldId id="407"/>
            <p14:sldId id="408"/>
            <p14:sldId id="411"/>
            <p14:sldId id="410"/>
            <p14:sldId id="414"/>
            <p14:sldId id="413"/>
            <p14:sldId id="417"/>
            <p14:sldId id="418"/>
            <p14:sldId id="421"/>
            <p14:sldId id="422"/>
            <p14:sldId id="500"/>
          </p14:sldIdLst>
        </p14:section>
        <p14:section name="3D Transformation" id="{CEBF8D85-B369-9348-AD31-639E7D95E517}">
          <p14:sldIdLst>
            <p14:sldId id="464"/>
            <p14:sldId id="424"/>
            <p14:sldId id="426"/>
            <p14:sldId id="435"/>
            <p14:sldId id="476"/>
            <p14:sldId id="480"/>
          </p14:sldIdLst>
        </p14:section>
        <p14:section name="Non-Axis Aligned 3D Rotation" id="{F0CFEB9B-6CED-AE46-96BA-FE56A50F3CFA}">
          <p14:sldIdLst>
            <p14:sldId id="465"/>
            <p14:sldId id="429"/>
            <p14:sldId id="490"/>
            <p14:sldId id="430"/>
            <p14:sldId id="432"/>
            <p14:sldId id="431"/>
            <p14:sldId id="436"/>
            <p14:sldId id="434"/>
            <p14:sldId id="491"/>
            <p14:sldId id="437"/>
            <p14:sldId id="439"/>
            <p14:sldId id="443"/>
            <p14:sldId id="481"/>
            <p14:sldId id="482"/>
            <p14:sldId id="483"/>
            <p14:sldId id="484"/>
            <p14:sldId id="485"/>
            <p14:sldId id="487"/>
            <p14:sldId id="486"/>
            <p14:sldId id="488"/>
            <p14:sldId id="502"/>
            <p14:sldId id="444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448"/>
            <p14:sldId id="445"/>
            <p14:sldId id="477"/>
            <p14:sldId id="449"/>
            <p14:sldId id="450"/>
            <p14:sldId id="433"/>
            <p14:sldId id="504"/>
            <p14:sldId id="505"/>
          </p14:sldIdLst>
        </p14:section>
        <p14:section name="Transformation Heirarchies" id="{2B8F4531-DE71-4142-85E4-30362BA60015}">
          <p14:sldIdLst>
            <p14:sldId id="466"/>
            <p14:sldId id="453"/>
            <p14:sldId id="503"/>
            <p14:sldId id="455"/>
            <p14:sldId id="461"/>
            <p14:sldId id="460"/>
            <p14:sldId id="459"/>
            <p14:sldId id="458"/>
            <p14:sldId id="506"/>
          </p14:sldIdLst>
        </p14:section>
        <p14:section name="Acknowledgements" id="{92A6D1F1-6F05-164E-A8C6-192C83001BBF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7" roundtripDataSignature="AMtx7mhh/A/GQbWeSbeJMmNhunJK+0PR6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raide Yuna" initials="HY" lastIdx="9" clrIdx="0">
    <p:extLst>
      <p:ext uri="{19B8F6BF-5375-455C-9EA6-DF929625EA0E}">
        <p15:presenceInfo xmlns:p15="http://schemas.microsoft.com/office/powerpoint/2012/main" userId="51261c55cd837ff1" providerId="Windows Live"/>
      </p:ext>
    </p:extLst>
  </p:cmAuthor>
  <p:cmAuthor id="2" name="Ritchie, Daniel" initials="RD" lastIdx="3" clrIdx="1">
    <p:extLst>
      <p:ext uri="{19B8F6BF-5375-455C-9EA6-DF929625EA0E}">
        <p15:presenceInfo xmlns:p15="http://schemas.microsoft.com/office/powerpoint/2012/main" userId="S::dritchi1@ad.brown.edu::31a3234b-d10b-4d10-ba83-625089631fa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/>
    <p:restoredTop sz="95574"/>
  </p:normalViewPr>
  <p:slideViewPr>
    <p:cSldViewPr snapToGrid="0" snapToObjects="1">
      <p:cViewPr varScale="1">
        <p:scale>
          <a:sx n="149" d="100"/>
          <a:sy n="149" d="100"/>
        </p:scale>
        <p:origin x="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customschemas.google.com/relationships/presentationmetadata" Target="meta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font" Target="fonts/font19.fntdata"/><Relationship Id="rId16" Type="http://schemas.openxmlformats.org/officeDocument/2006/relationships/slide" Target="slides/slide13.xml"/><Relationship Id="rId107" Type="http://schemas.openxmlformats.org/officeDocument/2006/relationships/font" Target="fonts/font14.fntdata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9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font" Target="fonts/font2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8" Type="http://schemas.openxmlformats.org/officeDocument/2006/relationships/commentAuthors" Target="commentAuthor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10.fntdata"/><Relationship Id="rId108" Type="http://schemas.openxmlformats.org/officeDocument/2006/relationships/font" Target="fonts/font15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9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12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16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120" Type="http://schemas.openxmlformats.org/officeDocument/2006/relationships/viewProps" Target="view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font" Target="fonts/font17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12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font" Target="fonts/font18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142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2419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9124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3639787" y="2363415"/>
            <a:ext cx="7637812" cy="100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639787" y="3464412"/>
            <a:ext cx="7594269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Ubuntu Light"/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Ubuntu Light"/>
                <a:ea typeface="Ubuntu Light"/>
                <a:cs typeface="Ubuntu Light"/>
                <a:sym typeface="Ubuntu Light"/>
              </a:rPr>
              <a:t>Brown CSCI 1230: Introduction to Computer Graphics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8F672C-2940-8F41-941D-BC8082EA4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9326" r="12067"/>
          <a:stretch/>
        </p:blipFill>
        <p:spPr>
          <a:xfrm>
            <a:off x="654446" y="1448293"/>
            <a:ext cx="2931918" cy="29203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 Light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 Light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3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5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14" name="Google Shape;214;p35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6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222" name="Google Shape;222;p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Ubuntu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Ubuntu Light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buntu Light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buntu Light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7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8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4" name="Google Shape;234;p3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1pPr>
            <a:lvl2pPr marL="914400" lvl="1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2pPr>
            <a:lvl3pPr marL="1371600" lvl="2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3pPr>
            <a:lvl4pPr marL="1828800" lvl="3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4pPr>
            <a:lvl5pPr marL="2286000" lvl="4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Ubuntu Light"/>
              <a:buNone/>
              <a:defRPr sz="1800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buntu Light"/>
              <a:buNone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/>
            </a:lvl1pPr>
            <a:lvl2pPr marL="914400" lvl="1" indent="-2286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/>
            </a:lvl2pPr>
            <a:lvl3pPr marL="1371600" lvl="2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buntu Light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buntu Light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buntu Light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buntu Light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 sz="4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5F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 sz="4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E9D8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  <a:defRPr sz="4400" b="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3" name="Google Shape;163;p2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  <a:defRPr sz="32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228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 Light"/>
              <a:buNone/>
              <a:defRPr sz="28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 Light"/>
              <a:buNone/>
              <a:defRPr sz="24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 Light"/>
              <a:buNone/>
              <a:defRPr sz="2000" b="0" i="0" u="none" strike="noStrike" cap="none">
                <a:solidFill>
                  <a:schemeClr val="dk1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atthew-brett.github.io/teaching/rotation_2d.html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yiAOZe5O97HeiaQ9nT3rxBIb9KrjsclA/view?usp=shari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youtube.com/watch?v=OmCzZ-D8Wdk" TargetMode="Externa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2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eater.net/quaternions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youtube.com/watch?v=SZXHoWwBcDc&amp;ab_channel=acapellascience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thenumb.at/Exponential-Rotations/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youtube.com/watch?v=AheaTd_l5Is&amp;list=PLWfDJ5nla8UpwShx-lzLJqcp575fKpsSO&amp;index=2&amp;ab_channel=Graphicsin5Minute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2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Relationship Id="rId9" Type="http://schemas.openxmlformats.org/officeDocument/2006/relationships/image" Target="../media/image85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s://www.youtube.com/watch?v=4iNJdWXsFQ4&amp;list=PLWfDJ5nla8UpwShx-lzLJqcp575fKpsSO&amp;index=3&amp;ab_channel=Graphicsin5Minutes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"/>
          <p:cNvSpPr txBox="1">
            <a:spLocks noGrp="1"/>
          </p:cNvSpPr>
          <p:nvPr>
            <p:ph type="ctrTitle"/>
          </p:nvPr>
        </p:nvSpPr>
        <p:spPr>
          <a:xfrm>
            <a:off x="3639787" y="2363415"/>
            <a:ext cx="7637812" cy="1004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r>
              <a:rPr lang="en-US" dirty="0"/>
              <a:t>Transformations &amp; </a:t>
            </a:r>
            <a:br>
              <a:rPr lang="en-US" dirty="0"/>
            </a:br>
            <a:r>
              <a:rPr lang="en-US" dirty="0"/>
              <a:t>Scene Graphs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530C0-F3BB-FF49-8834-9593C8895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transformations using basis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4F8012-ECAB-5B46-A711-2A94E863A1D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1352549"/>
              </a:xfrm>
            </p:spPr>
            <p:txBody>
              <a:bodyPr>
                <a:noAutofit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How could we send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44F8012-ECAB-5B46-A711-2A94E863A1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135254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3EB54-7B55-364A-8C41-92FB645EDD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38F769EF-502B-0743-9243-A48FA713FA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2332037"/>
                <a:ext cx="10972800" cy="45259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32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8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4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0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0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Answer: first send them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then send those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eqAr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Matrix to do that second thing?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Matrix to achieve overall goal?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Only tricky part? Remembering which order!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 Placeholder 2">
                <a:extLst>
                  <a:ext uri="{FF2B5EF4-FFF2-40B4-BE49-F238E27FC236}">
                    <a16:creationId xmlns:a16="http://schemas.microsoft.com/office/drawing/2014/main" id="{38F769EF-502B-0743-9243-A48FA713F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332037"/>
                <a:ext cx="10972800" cy="45259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13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B85D-CA67-E44D-8569-EC7B5D0F7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Concrete examples of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B6A81D-5AEA-694B-8625-8F146A8624F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Scale up by factor of 3: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Converts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similarly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Matrix for transformation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Flip across y-axis: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Converts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Matrix for transformation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Rotate plane 90 degrees CCW so positive-x-axis goes to positive y-axis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Converts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Matrix for transformation is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Scaling, rotating...hmm, these sound like operations that would be useful in general...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B6A81D-5AEA-694B-8625-8F146A8624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D2639-807C-1A4C-ACE9-33A9665016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2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20E8-96CF-DD49-A2A8-FC5E8088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76C82-6605-DF4A-8E29-17A7C2138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609E-710C-3245-A555-8CD79AB23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3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BEB6-4B50-AC46-97CD-9E22EC55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types of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20F3D-9BA7-3945-9F40-3B7B5C118B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DFE4D-F4E5-B14E-A27F-227F1E803A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55" t="20781" r="20211" b="20000"/>
          <a:stretch/>
        </p:blipFill>
        <p:spPr>
          <a:xfrm>
            <a:off x="7515860" y="3288708"/>
            <a:ext cx="4234180" cy="2958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FE955-5F64-7A4E-BBFE-52145D9C9A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55" t="20781" r="20210" b="20000"/>
          <a:stretch/>
        </p:blipFill>
        <p:spPr>
          <a:xfrm>
            <a:off x="429261" y="3288709"/>
            <a:ext cx="4234180" cy="2958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0A5E6E-855C-EC4A-9E46-2D766B7246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55" t="20781" r="20211" b="20000"/>
          <a:stretch/>
        </p:blipFill>
        <p:spPr>
          <a:xfrm>
            <a:off x="3829050" y="3288709"/>
            <a:ext cx="4234180" cy="29586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F686B72-AAE4-0E46-BB2B-79369E0E3652}"/>
              </a:ext>
            </a:extLst>
          </p:cNvPr>
          <p:cNvSpPr/>
          <p:nvPr/>
        </p:nvSpPr>
        <p:spPr>
          <a:xfrm>
            <a:off x="345492" y="643119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towardsdatascience.com</a:t>
            </a:r>
            <a:r>
              <a:rPr lang="en-US" sz="800" dirty="0">
                <a:latin typeface="Ubuntu" panose="020B0504030602030204" pitchFamily="34" charset="0"/>
              </a:rPr>
              <a:t>/understanding-transformations-in-computer-vision-b001f49a9e61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00B54-D83B-C445-BABD-6198D7CFD975}"/>
              </a:ext>
            </a:extLst>
          </p:cNvPr>
          <p:cNvSpPr txBox="1"/>
          <p:nvPr/>
        </p:nvSpPr>
        <p:spPr>
          <a:xfrm>
            <a:off x="1156227" y="2411547"/>
            <a:ext cx="1390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Ubuntu" panose="020B0504030602030204" pitchFamily="34" charset="0"/>
              </a:rPr>
              <a:t>Scale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B71DAB-2073-4043-AB93-E48D0E86448D}"/>
              </a:ext>
            </a:extLst>
          </p:cNvPr>
          <p:cNvSpPr txBox="1"/>
          <p:nvPr/>
        </p:nvSpPr>
        <p:spPr>
          <a:xfrm>
            <a:off x="4663441" y="2411547"/>
            <a:ext cx="1778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Ubuntu" panose="020B0504030602030204" pitchFamily="34" charset="0"/>
              </a:rPr>
              <a:t>Rotate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197880-87EF-AD44-81B6-DBFD6E3D5354}"/>
              </a:ext>
            </a:extLst>
          </p:cNvPr>
          <p:cNvSpPr txBox="1"/>
          <p:nvPr/>
        </p:nvSpPr>
        <p:spPr>
          <a:xfrm>
            <a:off x="8737600" y="2411547"/>
            <a:ext cx="2366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Ubuntu" panose="020B0504030602030204" pitchFamily="34" charset="0"/>
              </a:rPr>
              <a:t>Translate</a:t>
            </a:r>
          </a:p>
        </p:txBody>
      </p:sp>
    </p:spTree>
    <p:extLst>
      <p:ext uri="{BB962C8B-B14F-4D97-AF65-F5344CB8AC3E}">
        <p14:creationId xmlns:p14="http://schemas.microsoft.com/office/powerpoint/2010/main" val="3187805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063C-2956-9749-8DDA-1AE5D57EF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Formula for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D52A30-9BA9-9E49-A0BA-BE4B9C7F39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Original Vertex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Scale</a:t>
                </a:r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</a:t>
                </a:r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i="1" baseline="-25000" dirty="0">
                  <a:solidFill>
                    <a:schemeClr val="tx1"/>
                  </a:solidFill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Scale</a:t>
                </a:r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i="1" dirty="0">
                  <a:solidFill>
                    <a:schemeClr val="tx1"/>
                  </a:solidFill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New Vertex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where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228600" indent="0"/>
                <a:endParaRPr lang="en-US" b="1" i="1" dirty="0">
                  <a:solidFill>
                    <a:schemeClr val="tx1"/>
                  </a:solidFill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D52A30-9BA9-9E49-A0BA-BE4B9C7F3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EE6E-CAD4-424C-988E-DC762BA5AD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6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5D2F6-F22D-2842-9CD7-E314C551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Formula for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094806-3478-8243-A1D5-50D9628DF6E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228600" indent="0"/>
                <a:r>
                  <a:rPr lang="en-US" dirty="0"/>
                  <a:t>Deriving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1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∗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	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9094806-3478-8243-A1D5-50D9628DF6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961" b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66C89-E814-B442-9FE6-BBEF63AEEA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88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AFED4-8D23-8343-9298-8EC68BE43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Formula for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0E06F88-A4C4-104F-B1E7-ACFCAAF72CF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indent="-457200" defTabSz="914400">
                  <a:spcBef>
                    <a:spcPts val="535"/>
                  </a:spcBef>
                  <a:buClr>
                    <a:schemeClr val="tx1"/>
                  </a:buClr>
                  <a:buSzPct val="76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dirty="0"/>
                  <a:t> is a diagonal matrix; we can check using matrix multiplication that our derivation is correct:	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 defTabSz="914400">
                  <a:spcBef>
                    <a:spcPts val="535"/>
                  </a:spcBef>
                  <a:buClr>
                    <a:schemeClr val="tx1"/>
                  </a:buClr>
                  <a:buSzPct val="76000"/>
                </a:pPr>
                <a14:m>
                  <m:oMath xmlns:m="http://schemas.openxmlformats.org/officeDocument/2006/math"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𝑺𝒗</m:t>
                    </m:r>
                    <m:r>
                      <a:rPr lang="en-US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40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40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sz="40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4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  <m:mr>
                            <m:e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0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4000" dirty="0"/>
              </a:p>
              <a:p>
                <a:pPr indent="-457200" defTabSz="914400">
                  <a:spcBef>
                    <a:spcPts val="535"/>
                  </a:spcBef>
                  <a:buClr>
                    <a:schemeClr val="tx1"/>
                  </a:buClr>
                  <a:buSzPct val="76000"/>
                  <a:buFont typeface="Arial" panose="020B0604020202020204" pitchFamily="34" charset="0"/>
                  <a:buChar char="•"/>
                </a:pPr>
                <a:endParaRPr lang="en-US" b="1" i="1" dirty="0"/>
              </a:p>
              <a:p>
                <a:pPr indent="-457200" defTabSz="914400">
                  <a:spcBef>
                    <a:spcPts val="535"/>
                  </a:spcBef>
                  <a:buClr>
                    <a:schemeClr val="tx1"/>
                  </a:buClr>
                  <a:buSzPct val="76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b="1" i="1" dirty="0"/>
                  <a:t> </a:t>
                </a:r>
                <a:r>
                  <a:rPr lang="en-US" dirty="0"/>
                  <a:t>multiplies each coordinate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by the appropriate scaling factor, as expected </a:t>
                </a:r>
              </a:p>
              <a:p>
                <a:pPr indent="-457200" defTabSz="914400">
                  <a:spcBef>
                    <a:spcPts val="535"/>
                  </a:spcBef>
                  <a:buClr>
                    <a:schemeClr val="tx1"/>
                  </a:buClr>
                  <a:buSzPct val="76000"/>
                  <a:buFont typeface="Arial" panose="020B0604020202020204" pitchFamily="34" charset="0"/>
                  <a:buChar char="•"/>
                </a:pPr>
                <a:r>
                  <a:rPr lang="en-US" dirty="0"/>
                  <a:t>In general, the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baseline="30000" dirty="0" err="1"/>
                  <a:t>th</a:t>
                </a:r>
                <a:r>
                  <a:rPr lang="en-US" dirty="0"/>
                  <a:t> entry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𝑫𝒗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 is diagonal, is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i="1" dirty="0"/>
                  <a:t>[</a:t>
                </a:r>
                <a:r>
                  <a:rPr lang="en-US" i="1" dirty="0" err="1"/>
                  <a:t>i,i</a:t>
                </a:r>
                <a:r>
                  <a:rPr lang="en-US" i="1" dirty="0"/>
                  <a:t>]</a:t>
                </a:r>
                <a:r>
                  <a:rPr lang="en-US" dirty="0"/>
                  <a:t> *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i="1" dirty="0"/>
                  <a:t>[</a:t>
                </a:r>
                <a:r>
                  <a:rPr lang="en-US" i="1" dirty="0" err="1"/>
                  <a:t>i</a:t>
                </a:r>
                <a:r>
                  <a:rPr lang="en-US" i="1" dirty="0"/>
                  <a:t>]</a:t>
                </a:r>
                <a:r>
                  <a:rPr lang="en-US" dirty="0"/>
                  <a:t>), product of two scalars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0E06F88-A4C4-104F-B1E7-ACFCAAF72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94" t="-1401" r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74CB42-DF8A-A940-9A7B-72C57AD5CE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8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9F32-C042-064B-AEB8-0B594295F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Formula for Scale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7E9E75-9072-4841-BC8B-032E5E4F93A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Does not preserve angles between lines in the plane unless scaling is uniform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the object does not start at the origin, scaling will move it closer to or farther from the origin (often not desired)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7E9E75-9072-4841-BC8B-032E5E4F9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627FA3-3BD3-F944-B9A6-7F349766DE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68">
            <a:extLst>
              <a:ext uri="{FF2B5EF4-FFF2-40B4-BE49-F238E27FC236}">
                <a16:creationId xmlns:a16="http://schemas.microsoft.com/office/drawing/2014/main" id="{923F0637-B0A0-AA4D-8611-C91DC50AB1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lum/>
          </a:blip>
          <a:srcRect/>
          <a:stretch>
            <a:fillRect/>
          </a:stretch>
        </p:blipFill>
        <p:spPr>
          <a:xfrm>
            <a:off x="3720775" y="4528346"/>
            <a:ext cx="4435151" cy="23296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77">
            <a:extLst>
              <a:ext uri="{FF2B5EF4-FFF2-40B4-BE49-F238E27FC236}">
                <a16:creationId xmlns:a16="http://schemas.microsoft.com/office/drawing/2014/main" id="{69DAEFA6-16FA-A947-B985-C79E4D179035}"/>
              </a:ext>
            </a:extLst>
          </p:cNvPr>
          <p:cNvGrpSpPr>
            <a:grpSpLocks/>
          </p:cNvGrpSpPr>
          <p:nvPr/>
        </p:nvGrpSpPr>
        <p:grpSpPr bwMode="auto">
          <a:xfrm>
            <a:off x="5098537" y="5653801"/>
            <a:ext cx="341770" cy="395061"/>
            <a:chOff x="3552" y="3696"/>
            <a:chExt cx="288" cy="624"/>
          </a:xfrm>
        </p:grpSpPr>
        <p:sp>
          <p:nvSpPr>
            <p:cNvPr id="7" name="Rectangle 78">
              <a:extLst>
                <a:ext uri="{FF2B5EF4-FFF2-40B4-BE49-F238E27FC236}">
                  <a16:creationId xmlns:a16="http://schemas.microsoft.com/office/drawing/2014/main" id="{2CB3F3B5-C696-A14D-A92B-6636DFB9D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032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utoShape 79">
              <a:extLst>
                <a:ext uri="{FF2B5EF4-FFF2-40B4-BE49-F238E27FC236}">
                  <a16:creationId xmlns:a16="http://schemas.microsoft.com/office/drawing/2014/main" id="{05202590-6138-C64C-8064-403C9DB45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696"/>
              <a:ext cx="288" cy="33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44FD40C-EC26-7945-9F91-7A436CAFAA43}"/>
              </a:ext>
            </a:extLst>
          </p:cNvPr>
          <p:cNvSpPr txBox="1"/>
          <p:nvPr/>
        </p:nvSpPr>
        <p:spPr>
          <a:xfrm>
            <a:off x="5316251" y="5883762"/>
            <a:ext cx="2476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  </a:t>
            </a:r>
          </a:p>
        </p:txBody>
      </p:sp>
      <p:sp>
        <p:nvSpPr>
          <p:cNvPr id="10" name="Text Box 81">
            <a:extLst>
              <a:ext uri="{FF2B5EF4-FFF2-40B4-BE49-F238E27FC236}">
                <a16:creationId xmlns:a16="http://schemas.microsoft.com/office/drawing/2014/main" id="{4E4B6573-06E7-2D4C-936C-83450CA059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622250" y="4014893"/>
            <a:ext cx="2258859" cy="382542"/>
          </a:xfrm>
          <a:prstGeom prst="rect">
            <a:avLst/>
          </a:prstGeom>
          <a:solidFill>
            <a:schemeClr val="bg1"/>
          </a:solidFill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wrap="square" lIns="74041" tIns="37021" rIns="74041" bIns="37021">
            <a:spAutoFit/>
          </a:bodyPr>
          <a:lstStyle/>
          <a:p>
            <a:pPr algn="l"/>
            <a:r>
              <a:rPr lang="en-US" sz="1000" dirty="0">
                <a:latin typeface="Verdana" pitchFamily="34" charset="0"/>
              </a:rPr>
              <a:t>Side effect: House shifts position relative to origin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65EE0B7-71AE-0345-B057-B00A313C4086}"/>
              </a:ext>
            </a:extLst>
          </p:cNvPr>
          <p:cNvGrpSpPr/>
          <p:nvPr/>
        </p:nvGrpSpPr>
        <p:grpSpPr>
          <a:xfrm>
            <a:off x="5902238" y="5670488"/>
            <a:ext cx="1607351" cy="333456"/>
            <a:chOff x="6884698" y="2463250"/>
            <a:chExt cx="1325825" cy="245025"/>
          </a:xfrm>
        </p:grpSpPr>
        <p:sp>
          <p:nvSpPr>
            <p:cNvPr id="12" name="Oval 71">
              <a:extLst>
                <a:ext uri="{FF2B5EF4-FFF2-40B4-BE49-F238E27FC236}">
                  <a16:creationId xmlns:a16="http://schemas.microsoft.com/office/drawing/2014/main" id="{2DFD18CB-9DE4-9D43-96EE-903B2B77B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4221" y="256390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71">
              <a:extLst>
                <a:ext uri="{FF2B5EF4-FFF2-40B4-BE49-F238E27FC236}">
                  <a16:creationId xmlns:a16="http://schemas.microsoft.com/office/drawing/2014/main" id="{FEDC0F26-C63C-5E43-9CA2-B7075472C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9562" y="2563904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4" name="Picture 1015">
            <a:extLst>
              <a:ext uri="{FF2B5EF4-FFF2-40B4-BE49-F238E27FC236}">
                <a16:creationId xmlns:a16="http://schemas.microsoft.com/office/drawing/2014/main" id="{27B34C28-D619-4142-96D7-2A318890E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2661" y="5544264"/>
            <a:ext cx="293914" cy="349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016">
            <a:extLst>
              <a:ext uri="{FF2B5EF4-FFF2-40B4-BE49-F238E27FC236}">
                <a16:creationId xmlns:a16="http://schemas.microsoft.com/office/drawing/2014/main" id="{E11E8D42-0BA7-9546-ABF7-4C062729B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78679" y="5562935"/>
            <a:ext cx="288886" cy="34305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02AF77-197C-2A46-A9AC-FFB4B3177CFC}"/>
              </a:ext>
            </a:extLst>
          </p:cNvPr>
          <p:cNvSpPr txBox="1"/>
          <p:nvPr/>
        </p:nvSpPr>
        <p:spPr>
          <a:xfrm>
            <a:off x="4971766" y="5888023"/>
            <a:ext cx="2476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  </a:t>
            </a:r>
          </a:p>
        </p:txBody>
      </p:sp>
      <p:grpSp>
        <p:nvGrpSpPr>
          <p:cNvPr id="17" name="Group 77">
            <a:extLst>
              <a:ext uri="{FF2B5EF4-FFF2-40B4-BE49-F238E27FC236}">
                <a16:creationId xmlns:a16="http://schemas.microsoft.com/office/drawing/2014/main" id="{5CF05B79-1060-0C40-BCA7-26429E694610}"/>
              </a:ext>
            </a:extLst>
          </p:cNvPr>
          <p:cNvGrpSpPr>
            <a:grpSpLocks/>
          </p:cNvGrpSpPr>
          <p:nvPr/>
        </p:nvGrpSpPr>
        <p:grpSpPr bwMode="auto">
          <a:xfrm>
            <a:off x="6186876" y="4657161"/>
            <a:ext cx="1029077" cy="1171589"/>
            <a:chOff x="3552" y="3696"/>
            <a:chExt cx="288" cy="624"/>
          </a:xfrm>
        </p:grpSpPr>
        <p:sp>
          <p:nvSpPr>
            <p:cNvPr id="18" name="Rectangle 78">
              <a:extLst>
                <a:ext uri="{FF2B5EF4-FFF2-40B4-BE49-F238E27FC236}">
                  <a16:creationId xmlns:a16="http://schemas.microsoft.com/office/drawing/2014/main" id="{DC6A9232-3442-9A49-B27C-42C97A859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032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79">
              <a:extLst>
                <a:ext uri="{FF2B5EF4-FFF2-40B4-BE49-F238E27FC236}">
                  <a16:creationId xmlns:a16="http://schemas.microsoft.com/office/drawing/2014/main" id="{E0EEC2BB-479D-B34E-945A-0298D27D2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696"/>
              <a:ext cx="288" cy="33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A8FC295-AC71-6F4E-8BF6-02AF4E078EE1}"/>
              </a:ext>
            </a:extLst>
          </p:cNvPr>
          <p:cNvGrpSpPr/>
          <p:nvPr/>
        </p:nvGrpSpPr>
        <p:grpSpPr>
          <a:xfrm>
            <a:off x="4845326" y="5818644"/>
            <a:ext cx="906354" cy="400284"/>
            <a:chOff x="5675875" y="2617757"/>
            <a:chExt cx="906354" cy="400284"/>
          </a:xfrm>
        </p:grpSpPr>
        <p:pic>
          <p:nvPicPr>
            <p:cNvPr id="21" name="Picture 1018">
              <a:extLst>
                <a:ext uri="{FF2B5EF4-FFF2-40B4-BE49-F238E27FC236}">
                  <a16:creationId xmlns:a16="http://schemas.microsoft.com/office/drawing/2014/main" id="{5B3C39C6-830D-5C42-9A0A-9CA6A5A865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308724" y="2617757"/>
              <a:ext cx="273505" cy="36674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8D14E43-E9CF-D74C-AAD7-BFC71290C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875" y="2627863"/>
              <a:ext cx="195089" cy="390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576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2659E-6 -2.4946E-6 L 0.15255 -0.1099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19" y="-549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uiExpand="1"/>
      <p:bldP spid="10" grpId="0" animBg="1"/>
      <p:bldP spid="16" grpId="0" uiExpan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063C-2956-9749-8DDA-1AE5D57EF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Formula for Rotate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D52A30-9BA9-9E49-A0BA-BE4B9C7F398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Original Vertex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Rotate by </a:t>
                </a:r>
                <a14:m>
                  <m:oMath xmlns:m="http://schemas.openxmlformats.org/officeDocument/2006/math">
                    <m:r>
                      <a:rPr lang="el-GR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1" baseline="-25000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around the origin</a:t>
                </a:r>
                <a:endParaRPr lang="en-US" b="1" i="1" dirty="0">
                  <a:solidFill>
                    <a:schemeClr val="tx1"/>
                  </a:solidFill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New Vertex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l-G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l-G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  <m:r>
                      <a:rPr lang="el-GR" b="1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l-GR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l-GR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l-GR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28600" indent="0"/>
                <a:endParaRPr lang="en-US" b="1" i="1" dirty="0">
                  <a:solidFill>
                    <a:schemeClr val="tx1"/>
                  </a:solidFill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D52A30-9BA9-9E49-A0BA-BE4B9C7F39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EEE6E-CAD4-424C-988E-DC762BA5AD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D8341-5886-CE41-81E5-A6B0FB8BE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Formula for Rotate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A0AFFD-C439-144C-BEB4-94FE520F9C3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Deriving</a:t>
                </a:r>
                <a:r>
                  <a:rPr lang="en-US" b="1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l-G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b="1" i="1" dirty="0"/>
                  <a:t>  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i="1" dirty="0"/>
                  <a:t>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i="1" dirty="0"/>
                  <a:t> </a:t>
                </a:r>
                <a:r>
                  <a:rPr lang="en-US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→</a:t>
                </a:r>
                <a:r>
                  <a:rPr lang="en-US" b="1" i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l-GR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l-GR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i="1" baseline="-25000" dirty="0"/>
                  <a:t> </a:t>
                </a:r>
                <a:r>
                  <a:rPr lang="en-US" dirty="0"/>
                  <a:t>(First column of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l-G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  <a:endParaRPr lang="en-US" b="1" i="1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→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𝑠𝑖𝑛</m:t>
                            </m:r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l-GR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𝑐𝑜𝑠</m:t>
                            </m:r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l-GR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(Second column of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l-GR" b="1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sub>
                    </m:sSub>
                  </m:oMath>
                </a14:m>
                <a:r>
                  <a:rPr lang="en-US" dirty="0"/>
                  <a:t> )</a:t>
                </a:r>
                <a:endParaRPr lang="en-US" b="1" i="1" dirty="0"/>
              </a:p>
              <a:p>
                <a:endParaRPr lang="en-US" b="1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A0AFFD-C439-144C-BEB4-94FE520F9C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E5B18-3D73-B544-8B86-BAFDE01DB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AE2D1475-87B0-CE40-8316-C1680F558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6" b="8391"/>
          <a:stretch/>
        </p:blipFill>
        <p:spPr bwMode="auto">
          <a:xfrm>
            <a:off x="8737600" y="1609483"/>
            <a:ext cx="3186890" cy="1902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BEAA1CE0-0661-D44E-B4C7-78B148FBE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3788236"/>
            <a:ext cx="2502427" cy="2018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B847B4-7479-CB29-1F78-63F49E48E39A}"/>
              </a:ext>
            </a:extLst>
          </p:cNvPr>
          <p:cNvSpPr txBox="1"/>
          <p:nvPr/>
        </p:nvSpPr>
        <p:spPr>
          <a:xfrm>
            <a:off x="3064933" y="6429473"/>
            <a:ext cx="5126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Proof: </a:t>
            </a:r>
            <a:r>
              <a:rPr lang="en-US" dirty="0">
                <a:hlinkClick r:id="rId5"/>
              </a:rPr>
              <a:t>https://matthew-brett.github.io/teaching/rotation_2d.html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29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7A49-B104-9947-BB11-2C51E6DD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Vector Graphics Pipeline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D5F71-6101-4A44-8756-3C4F3EC00A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sp>
        <p:nvSpPr>
          <p:cNvPr id="7" name="Google Shape;339;gee15463b29_0_315">
            <a:extLst>
              <a:ext uri="{FF2B5EF4-FFF2-40B4-BE49-F238E27FC236}">
                <a16:creationId xmlns:a16="http://schemas.microsoft.com/office/drawing/2014/main" id="{2FC1C17C-E395-B740-9AE0-2FFB9EE1BF5A}"/>
              </a:ext>
            </a:extLst>
          </p:cNvPr>
          <p:cNvSpPr/>
          <p:nvPr/>
        </p:nvSpPr>
        <p:spPr>
          <a:xfrm>
            <a:off x="1124375" y="2046300"/>
            <a:ext cx="2072100" cy="12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340;gee15463b29_0_315">
            <a:extLst>
              <a:ext uri="{FF2B5EF4-FFF2-40B4-BE49-F238E27FC236}">
                <a16:creationId xmlns:a16="http://schemas.microsoft.com/office/drawing/2014/main" id="{EBEE69FC-8FE9-704B-B157-EE70C127F144}"/>
              </a:ext>
            </a:extLst>
          </p:cNvPr>
          <p:cNvCxnSpPr/>
          <p:nvPr/>
        </p:nvCxnSpPr>
        <p:spPr>
          <a:xfrm>
            <a:off x="3196247" y="267450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Google Shape;341;gee15463b29_0_315">
            <a:extLst>
              <a:ext uri="{FF2B5EF4-FFF2-40B4-BE49-F238E27FC236}">
                <a16:creationId xmlns:a16="http://schemas.microsoft.com/office/drawing/2014/main" id="{A8E87E08-6D24-894D-84E8-726A00BF78DC}"/>
              </a:ext>
            </a:extLst>
          </p:cNvPr>
          <p:cNvCxnSpPr/>
          <p:nvPr/>
        </p:nvCxnSpPr>
        <p:spPr>
          <a:xfrm>
            <a:off x="5819965" y="268755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" name="Google Shape;342;gee15463b29_0_315">
            <a:extLst>
              <a:ext uri="{FF2B5EF4-FFF2-40B4-BE49-F238E27FC236}">
                <a16:creationId xmlns:a16="http://schemas.microsoft.com/office/drawing/2014/main" id="{BFC99BF9-1386-6947-BAAE-C62D023D446E}"/>
              </a:ext>
            </a:extLst>
          </p:cNvPr>
          <p:cNvCxnSpPr/>
          <p:nvPr/>
        </p:nvCxnSpPr>
        <p:spPr>
          <a:xfrm>
            <a:off x="8443683" y="267450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343;gee15463b29_0_315">
            <a:extLst>
              <a:ext uri="{FF2B5EF4-FFF2-40B4-BE49-F238E27FC236}">
                <a16:creationId xmlns:a16="http://schemas.microsoft.com/office/drawing/2014/main" id="{536D8AC7-8CB0-AF4A-BE04-45CD022AF8C6}"/>
              </a:ext>
            </a:extLst>
          </p:cNvPr>
          <p:cNvSpPr/>
          <p:nvPr/>
        </p:nvSpPr>
        <p:spPr>
          <a:xfrm>
            <a:off x="3748093" y="2046300"/>
            <a:ext cx="2072100" cy="12825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4;gee15463b29_0_315">
            <a:extLst>
              <a:ext uri="{FF2B5EF4-FFF2-40B4-BE49-F238E27FC236}">
                <a16:creationId xmlns:a16="http://schemas.microsoft.com/office/drawing/2014/main" id="{1E672A11-A1C3-A841-8111-ED2C95E7006C}"/>
              </a:ext>
            </a:extLst>
          </p:cNvPr>
          <p:cNvSpPr/>
          <p:nvPr/>
        </p:nvSpPr>
        <p:spPr>
          <a:xfrm>
            <a:off x="6371811" y="2046300"/>
            <a:ext cx="2072100" cy="1282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5;gee15463b29_0_315">
            <a:extLst>
              <a:ext uri="{FF2B5EF4-FFF2-40B4-BE49-F238E27FC236}">
                <a16:creationId xmlns:a16="http://schemas.microsoft.com/office/drawing/2014/main" id="{265EC5D1-8F76-1148-A3FF-F0CBD59BE9D6}"/>
              </a:ext>
            </a:extLst>
          </p:cNvPr>
          <p:cNvSpPr/>
          <p:nvPr/>
        </p:nvSpPr>
        <p:spPr>
          <a:xfrm>
            <a:off x="8995529" y="2033250"/>
            <a:ext cx="2072100" cy="1282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6;gee15463b29_0_315">
            <a:extLst>
              <a:ext uri="{FF2B5EF4-FFF2-40B4-BE49-F238E27FC236}">
                <a16:creationId xmlns:a16="http://schemas.microsoft.com/office/drawing/2014/main" id="{DA43580E-52F2-794C-8568-5D7906E2054B}"/>
              </a:ext>
            </a:extLst>
          </p:cNvPr>
          <p:cNvSpPr/>
          <p:nvPr/>
        </p:nvSpPr>
        <p:spPr>
          <a:xfrm>
            <a:off x="1405000" y="4068975"/>
            <a:ext cx="1301400" cy="688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7;gee15463b29_0_315">
            <a:extLst>
              <a:ext uri="{FF2B5EF4-FFF2-40B4-BE49-F238E27FC236}">
                <a16:creationId xmlns:a16="http://schemas.microsoft.com/office/drawing/2014/main" id="{38F0086F-92C0-9042-AC9F-0F26D3C72479}"/>
              </a:ext>
            </a:extLst>
          </p:cNvPr>
          <p:cNvSpPr/>
          <p:nvPr/>
        </p:nvSpPr>
        <p:spPr>
          <a:xfrm rot="2100221">
            <a:off x="4340496" y="5044117"/>
            <a:ext cx="1811101" cy="1044914"/>
          </a:xfrm>
          <a:prstGeom prst="triangle">
            <a:avLst>
              <a:gd name="adj" fmla="val 50000"/>
            </a:avLst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348;gee15463b29_0_315">
            <a:extLst>
              <a:ext uri="{FF2B5EF4-FFF2-40B4-BE49-F238E27FC236}">
                <a16:creationId xmlns:a16="http://schemas.microsoft.com/office/drawing/2014/main" id="{390EC413-2923-614E-AE27-C924756EE348}"/>
              </a:ext>
            </a:extLst>
          </p:cNvPr>
          <p:cNvSpPr/>
          <p:nvPr/>
        </p:nvSpPr>
        <p:spPr>
          <a:xfrm>
            <a:off x="3747950" y="4447625"/>
            <a:ext cx="2244000" cy="1525800"/>
          </a:xfrm>
          <a:prstGeom prst="rect">
            <a:avLst/>
          </a:prstGeom>
          <a:noFill/>
          <a:ln w="381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" name="Google Shape;350;gee15463b29_0_315">
            <a:extLst>
              <a:ext uri="{FF2B5EF4-FFF2-40B4-BE49-F238E27FC236}">
                <a16:creationId xmlns:a16="http://schemas.microsoft.com/office/drawing/2014/main" id="{33CEF489-39A9-B845-9853-3ABB0811D7DD}"/>
              </a:ext>
            </a:extLst>
          </p:cNvPr>
          <p:cNvGraphicFramePr/>
          <p:nvPr/>
        </p:nvGraphicFramePr>
        <p:xfrm>
          <a:off x="3721400" y="4418103"/>
          <a:ext cx="2297100" cy="15848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>
                    <a:lnL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DAE5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8" name="Google Shape;351;gee15463b29_0_315">
            <a:extLst>
              <a:ext uri="{FF2B5EF4-FFF2-40B4-BE49-F238E27FC236}">
                <a16:creationId xmlns:a16="http://schemas.microsoft.com/office/drawing/2014/main" id="{9697A412-6556-D345-BF07-B327DE08ED7F}"/>
              </a:ext>
            </a:extLst>
          </p:cNvPr>
          <p:cNvCxnSpPr/>
          <p:nvPr/>
        </p:nvCxnSpPr>
        <p:spPr>
          <a:xfrm>
            <a:off x="3724925" y="5038344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352;gee15463b29_0_315">
            <a:extLst>
              <a:ext uri="{FF2B5EF4-FFF2-40B4-BE49-F238E27FC236}">
                <a16:creationId xmlns:a16="http://schemas.microsoft.com/office/drawing/2014/main" id="{9D4389E5-9FBC-4E44-B367-D99AC98BAEB3}"/>
              </a:ext>
            </a:extLst>
          </p:cNvPr>
          <p:cNvCxnSpPr/>
          <p:nvPr/>
        </p:nvCxnSpPr>
        <p:spPr>
          <a:xfrm>
            <a:off x="3721608" y="5742432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353;gee15463b29_0_315">
            <a:extLst>
              <a:ext uri="{FF2B5EF4-FFF2-40B4-BE49-F238E27FC236}">
                <a16:creationId xmlns:a16="http://schemas.microsoft.com/office/drawing/2014/main" id="{AFE015E4-778F-5D4B-BDAF-EEAC065BD44C}"/>
              </a:ext>
            </a:extLst>
          </p:cNvPr>
          <p:cNvCxnSpPr/>
          <p:nvPr/>
        </p:nvCxnSpPr>
        <p:spPr>
          <a:xfrm>
            <a:off x="3724925" y="5404104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354;gee15463b29_0_315">
            <a:extLst>
              <a:ext uri="{FF2B5EF4-FFF2-40B4-BE49-F238E27FC236}">
                <a16:creationId xmlns:a16="http://schemas.microsoft.com/office/drawing/2014/main" id="{BF62BA87-0B28-0346-8EE8-D9D866061B4C}"/>
              </a:ext>
            </a:extLst>
          </p:cNvPr>
          <p:cNvCxnSpPr/>
          <p:nvPr/>
        </p:nvCxnSpPr>
        <p:spPr>
          <a:xfrm>
            <a:off x="3724925" y="4681728"/>
            <a:ext cx="2303700" cy="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355;gee15463b29_0_315">
            <a:extLst>
              <a:ext uri="{FF2B5EF4-FFF2-40B4-BE49-F238E27FC236}">
                <a16:creationId xmlns:a16="http://schemas.microsoft.com/office/drawing/2014/main" id="{90534A22-9F32-6141-A675-5169283BCF0A}"/>
              </a:ext>
            </a:extLst>
          </p:cNvPr>
          <p:cNvCxnSpPr/>
          <p:nvPr/>
        </p:nvCxnSpPr>
        <p:spPr>
          <a:xfrm flipH="1">
            <a:off x="391950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356;gee15463b29_0_315">
            <a:extLst>
              <a:ext uri="{FF2B5EF4-FFF2-40B4-BE49-F238E27FC236}">
                <a16:creationId xmlns:a16="http://schemas.microsoft.com/office/drawing/2014/main" id="{11F3F71A-619C-CD4D-890C-09759CDCCCD7}"/>
              </a:ext>
            </a:extLst>
          </p:cNvPr>
          <p:cNvCxnSpPr/>
          <p:nvPr/>
        </p:nvCxnSpPr>
        <p:spPr>
          <a:xfrm flipH="1">
            <a:off x="467980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357;gee15463b29_0_315">
            <a:extLst>
              <a:ext uri="{FF2B5EF4-FFF2-40B4-BE49-F238E27FC236}">
                <a16:creationId xmlns:a16="http://schemas.microsoft.com/office/drawing/2014/main" id="{9AF6D74B-6D1F-C042-A30B-E657555224BC}"/>
              </a:ext>
            </a:extLst>
          </p:cNvPr>
          <p:cNvCxnSpPr/>
          <p:nvPr/>
        </p:nvCxnSpPr>
        <p:spPr>
          <a:xfrm flipH="1">
            <a:off x="5060225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" name="Google Shape;358;gee15463b29_0_315">
            <a:extLst>
              <a:ext uri="{FF2B5EF4-FFF2-40B4-BE49-F238E27FC236}">
                <a16:creationId xmlns:a16="http://schemas.microsoft.com/office/drawing/2014/main" id="{C78097CB-BC6D-3A4A-ADF9-C8897E87CF4D}"/>
              </a:ext>
            </a:extLst>
          </p:cNvPr>
          <p:cNvCxnSpPr/>
          <p:nvPr/>
        </p:nvCxnSpPr>
        <p:spPr>
          <a:xfrm flipH="1">
            <a:off x="5440100" y="4482541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" name="Google Shape;359;gee15463b29_0_315">
            <a:extLst>
              <a:ext uri="{FF2B5EF4-FFF2-40B4-BE49-F238E27FC236}">
                <a16:creationId xmlns:a16="http://schemas.microsoft.com/office/drawing/2014/main" id="{7275D651-5687-0F4C-88D7-68FBA55D0C75}"/>
              </a:ext>
            </a:extLst>
          </p:cNvPr>
          <p:cNvCxnSpPr/>
          <p:nvPr/>
        </p:nvCxnSpPr>
        <p:spPr>
          <a:xfrm flipH="1">
            <a:off x="5819975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" name="Google Shape;360;gee15463b29_0_315">
            <a:extLst>
              <a:ext uri="{FF2B5EF4-FFF2-40B4-BE49-F238E27FC236}">
                <a16:creationId xmlns:a16="http://schemas.microsoft.com/office/drawing/2014/main" id="{8D9FE5A0-E0A4-454E-BEEB-51E9B22319B1}"/>
              </a:ext>
            </a:extLst>
          </p:cNvPr>
          <p:cNvCxnSpPr/>
          <p:nvPr/>
        </p:nvCxnSpPr>
        <p:spPr>
          <a:xfrm flipH="1">
            <a:off x="4299650" y="4495266"/>
            <a:ext cx="2700" cy="1503600"/>
          </a:xfrm>
          <a:prstGeom prst="straightConnector1">
            <a:avLst/>
          </a:prstGeom>
          <a:noFill/>
          <a:ln w="28575" cap="flat" cmpd="sng">
            <a:solidFill>
              <a:srgbClr val="DAE5F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" name="Google Shape;361;gee15463b29_0_315">
            <a:extLst>
              <a:ext uri="{FF2B5EF4-FFF2-40B4-BE49-F238E27FC236}">
                <a16:creationId xmlns:a16="http://schemas.microsoft.com/office/drawing/2014/main" id="{F1D159FE-B926-AD4E-9249-C464B2C4D8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46275" y="4447625"/>
            <a:ext cx="2449339" cy="152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2749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E660-78CB-1D48-B1B2-8A8B92B53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Formula for Rotate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78E52A-53D2-7F41-B471-3FEA2541B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713109" lvl="1" indent="-342900" defTabSz="914400">
              <a:spcBef>
                <a:spcPts val="535"/>
              </a:spcBef>
              <a:buClrTx/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</a:rPr>
              <a:t>Preserves lengths in objects and angles between parts of objects (rigid-body rotation)</a:t>
            </a:r>
          </a:p>
          <a:p>
            <a:pPr marL="713109" lvl="1" indent="-342900" defTabSz="914400">
              <a:spcBef>
                <a:spcPts val="535"/>
              </a:spcBef>
              <a:buClrTx/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chemeClr val="tx1"/>
                </a:solidFill>
              </a:rPr>
              <a:t>This is rotation </a:t>
            </a:r>
            <a:r>
              <a:rPr lang="en-US" sz="3200" b="1" dirty="0">
                <a:solidFill>
                  <a:schemeClr val="tx1"/>
                </a:solidFill>
              </a:rPr>
              <a:t>about the origin</a:t>
            </a:r>
            <a:r>
              <a:rPr lang="en-US" sz="3200" dirty="0">
                <a:solidFill>
                  <a:schemeClr val="tx1"/>
                </a:solidFill>
              </a:rPr>
              <a:t>, not around the center of the object. For objects not centered at the origin, such a rotation will “translate” the center of the object!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880B-CF39-D942-82B1-DF5432BD8D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grpSp>
        <p:nvGrpSpPr>
          <p:cNvPr id="16" name="Group 73">
            <a:extLst>
              <a:ext uri="{FF2B5EF4-FFF2-40B4-BE49-F238E27FC236}">
                <a16:creationId xmlns:a16="http://schemas.microsoft.com/office/drawing/2014/main" id="{D062449E-6149-B440-AE75-6DBEED6713AF}"/>
              </a:ext>
            </a:extLst>
          </p:cNvPr>
          <p:cNvGrpSpPr>
            <a:grpSpLocks/>
          </p:cNvGrpSpPr>
          <p:nvPr/>
        </p:nvGrpSpPr>
        <p:grpSpPr bwMode="auto">
          <a:xfrm>
            <a:off x="6540013" y="5605191"/>
            <a:ext cx="392200" cy="482564"/>
            <a:chOff x="3552" y="3696"/>
            <a:chExt cx="288" cy="624"/>
          </a:xfrm>
        </p:grpSpPr>
        <p:sp>
          <p:nvSpPr>
            <p:cNvPr id="17" name="Rectangle 74">
              <a:extLst>
                <a:ext uri="{FF2B5EF4-FFF2-40B4-BE49-F238E27FC236}">
                  <a16:creationId xmlns:a16="http://schemas.microsoft.com/office/drawing/2014/main" id="{D9592C8A-81CA-EF46-94D1-605798541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032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75">
              <a:extLst>
                <a:ext uri="{FF2B5EF4-FFF2-40B4-BE49-F238E27FC236}">
                  <a16:creationId xmlns:a16="http://schemas.microsoft.com/office/drawing/2014/main" id="{70F3A02F-DE1D-E347-ACB5-19854964B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696"/>
              <a:ext cx="288" cy="33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2B4480-D0A5-6041-9305-4E2CB20B91A5}"/>
              </a:ext>
            </a:extLst>
          </p:cNvPr>
          <p:cNvGrpSpPr/>
          <p:nvPr/>
        </p:nvGrpSpPr>
        <p:grpSpPr>
          <a:xfrm>
            <a:off x="4880185" y="5765707"/>
            <a:ext cx="1648952" cy="543020"/>
            <a:chOff x="4375401" y="1716302"/>
            <a:chExt cx="1648952" cy="543020"/>
          </a:xfrm>
        </p:grpSpPr>
        <p:sp>
          <p:nvSpPr>
            <p:cNvPr id="20" name="Line 57">
              <a:extLst>
                <a:ext uri="{FF2B5EF4-FFF2-40B4-BE49-F238E27FC236}">
                  <a16:creationId xmlns:a16="http://schemas.microsoft.com/office/drawing/2014/main" id="{2CF49B04-8197-6440-A7C4-11C34FFE46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3625" y="2038350"/>
              <a:ext cx="1440728" cy="2209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" name="Line 66">
              <a:extLst>
                <a:ext uri="{FF2B5EF4-FFF2-40B4-BE49-F238E27FC236}">
                  <a16:creationId xmlns:a16="http://schemas.microsoft.com/office/drawing/2014/main" id="{B7336025-280A-6144-997F-46C97B76F90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9007594" flipV="1">
              <a:off x="4375401" y="1716302"/>
              <a:ext cx="1326034" cy="1030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2" name="Arc 70">
              <a:extLst>
                <a:ext uri="{FF2B5EF4-FFF2-40B4-BE49-F238E27FC236}">
                  <a16:creationId xmlns:a16="http://schemas.microsoft.com/office/drawing/2014/main" id="{E2F7A3CD-5BD1-F246-A0E2-FCC16F652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1962150"/>
              <a:ext cx="190378" cy="237469"/>
            </a:xfrm>
            <a:custGeom>
              <a:avLst/>
              <a:gdLst>
                <a:gd name="T0" fmla="*/ 0 w 21600"/>
                <a:gd name="T1" fmla="*/ 0 h 20569"/>
                <a:gd name="T2" fmla="*/ 0 w 21600"/>
                <a:gd name="T3" fmla="*/ 0 h 20569"/>
                <a:gd name="T4" fmla="*/ 0 w 21600"/>
                <a:gd name="T5" fmla="*/ 0 h 2056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569"/>
                <a:gd name="T11" fmla="*/ 21600 w 21600"/>
                <a:gd name="T12" fmla="*/ 20569 h 2056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569" fill="none" extrusionOk="0">
                  <a:moveTo>
                    <a:pt x="6593" y="-1"/>
                  </a:moveTo>
                  <a:cubicBezTo>
                    <a:pt x="15534" y="2865"/>
                    <a:pt x="21600" y="11179"/>
                    <a:pt x="21600" y="20569"/>
                  </a:cubicBezTo>
                </a:path>
                <a:path w="21600" h="20569" stroke="0" extrusionOk="0">
                  <a:moveTo>
                    <a:pt x="6593" y="-1"/>
                  </a:moveTo>
                  <a:cubicBezTo>
                    <a:pt x="15534" y="2865"/>
                    <a:pt x="21600" y="11179"/>
                    <a:pt x="21600" y="20569"/>
                  </a:cubicBezTo>
                  <a:lnTo>
                    <a:pt x="0" y="2056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3" name="Group 73">
            <a:extLst>
              <a:ext uri="{FF2B5EF4-FFF2-40B4-BE49-F238E27FC236}">
                <a16:creationId xmlns:a16="http://schemas.microsoft.com/office/drawing/2014/main" id="{E5B2F86E-1294-DB40-914D-BC76AA635CD5}"/>
              </a:ext>
            </a:extLst>
          </p:cNvPr>
          <p:cNvGrpSpPr>
            <a:grpSpLocks/>
          </p:cNvGrpSpPr>
          <p:nvPr/>
        </p:nvGrpSpPr>
        <p:grpSpPr bwMode="auto">
          <a:xfrm>
            <a:off x="6536281" y="5605191"/>
            <a:ext cx="392200" cy="482564"/>
            <a:chOff x="3552" y="3696"/>
            <a:chExt cx="288" cy="624"/>
          </a:xfrm>
        </p:grpSpPr>
        <p:sp>
          <p:nvSpPr>
            <p:cNvPr id="24" name="Rectangle 74">
              <a:extLst>
                <a:ext uri="{FF2B5EF4-FFF2-40B4-BE49-F238E27FC236}">
                  <a16:creationId xmlns:a16="http://schemas.microsoft.com/office/drawing/2014/main" id="{DDF33233-E017-6244-9C3D-0CE094161E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032"/>
              <a:ext cx="288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75">
              <a:extLst>
                <a:ext uri="{FF2B5EF4-FFF2-40B4-BE49-F238E27FC236}">
                  <a16:creationId xmlns:a16="http://schemas.microsoft.com/office/drawing/2014/main" id="{FDFDD16E-EA48-8645-A697-94A940D24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696"/>
              <a:ext cx="288" cy="336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6" name="Picture 380">
            <a:extLst>
              <a:ext uri="{FF2B5EF4-FFF2-40B4-BE49-F238E27FC236}">
                <a16:creationId xmlns:a16="http://schemas.microsoft.com/office/drawing/2014/main" id="{E3D2693A-5F2B-ED46-A85E-B5C8F54A9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495884" y="6011555"/>
            <a:ext cx="136525" cy="1333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1194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86 -0.16042 L -0.04049 -0.16042 C -0.02278 -0.16042 -3.33333E-6 -0.1169 -3.33333E-6 -0.08033 L -3.33333E-6 3.7037E-6 " pathEditMode="relative" rAng="0" ptsTypes="AAAA">
                                      <p:cBhvr>
                                        <p:cTn id="22" dur="2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6" y="800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0AB92-A1AA-DF49-9334-AA6EC8E2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→ Affine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36D23A-EE4E-7B4A-AFF4-63A9BCDCB90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756150"/>
              </a:xfrm>
            </p:spPr>
            <p:txBody>
              <a:bodyPr>
                <a:normAutofit fontScale="92500" lnSpcReduction="1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Scale and Rotate are linear transformations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Every linear transformation sends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  <m:r>
                      <a:rPr lang="en-US" b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i="1" dirty="0"/>
                  <a:t> 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about translation?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Does </a:t>
                </a:r>
                <a:r>
                  <a:rPr lang="en-US" b="1" i="1" dirty="0"/>
                  <a:t>not</a:t>
                </a:r>
                <a:r>
                  <a:rPr lang="en-US" dirty="0"/>
                  <a:t> send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by construction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E.g. translating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by a displacement of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 translation is not a linear transformation...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...but might we somehow represent it as a matrix anyway?</a:t>
                </a:r>
              </a:p>
              <a:p>
                <a:pPr marL="228600" indent="0"/>
                <a:endParaRPr lang="en-US" b="1" i="1" dirty="0"/>
              </a:p>
              <a:p>
                <a:pPr marL="228600" indent="0"/>
                <a:endParaRPr lang="en-US" b="1" i="1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36D23A-EE4E-7B4A-AFF4-63A9BCDCB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756150"/>
              </a:xfrm>
              <a:blipFill>
                <a:blip r:embed="rId2"/>
                <a:stretch>
                  <a:fillRect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29F49-5211-AB41-9B82-9996931B4C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5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15E0C-914A-4649-93DA-FC75EC07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Homogeneous Coordinates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580D2D-C1D9-FB48-BC0D-740A3B83913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Add a third coordinate,</a:t>
                </a:r>
                <a:r>
                  <a:rPr lang="en-US" b="1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i="1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For vectors,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 points,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0580D2D-C1D9-FB48-BC0D-740A3B839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D7239-7B0A-E348-B0EC-1D7B06AAAF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2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CA65D9-72B1-934F-B90B-F9F06008F04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happens if we take the difference of two points? </a:t>
                </a: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get last coordinate = 0, so it’s a vector!  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about the sum of a point and a vector? </a:t>
                </a: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Last coordinate = 1, so it’s a point!</a:t>
                </a:r>
              </a:p>
              <a:p>
                <a:pPr marL="228600" indent="0"/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4CA65D9-72B1-934F-B90B-F9F06008F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681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F0BAF-C26F-3E45-B5E7-75D626DC0A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905D66-6C05-BBFE-4466-B5C513C2E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178473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03DA94F-7E16-FE49-94AB-6A08F876089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about dot product?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We’ll </a:t>
                </a:r>
                <a:r>
                  <a:rPr lang="en-US" i="1" dirty="0"/>
                  <a:t>only</a:t>
                </a:r>
                <a:r>
                  <a:rPr lang="en-US" dirty="0"/>
                  <a:t> use it for vectors, so the extra ”0” won’t matter. </a:t>
                </a: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03DA94F-7E16-FE49-94AB-6A08F87608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E76BA-1829-8E4B-B10F-0DB3BD3B5A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24C831-FD11-06DD-4008-8D834CE3F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44957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A8FEB6-E886-F64D-BD93-EE1A8483EB6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 far, we’ve represented points with 2 entries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we’d represented them with 3 entries, everything would still have worked fine.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Doesn’t affect linearity of scaling and rotation</a:t>
                </a:r>
              </a:p>
              <a:p>
                <a:pPr marL="228600" indent="0"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228600" indent="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6A8FEB6-E886-F64D-BD93-EE1A8483EB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305B5-5A95-2F4B-8D7E-1F5F9A7F2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95521B1-DD41-BCF7-36E6-326876AC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Homogeneous Coordinates</a:t>
            </a:r>
          </a:p>
        </p:txBody>
      </p:sp>
    </p:spTree>
    <p:extLst>
      <p:ext uri="{BB962C8B-B14F-4D97-AF65-F5344CB8AC3E}">
        <p14:creationId xmlns:p14="http://schemas.microsoft.com/office/powerpoint/2010/main" val="22965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09B61-4676-8F4A-BACC-634A4FF77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Formula for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766A3B-F30A-3D49-98CD-086196E4FEA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Original Vertex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Translate</a:t>
                </a:r>
                <a:r>
                  <a:rPr lang="en-US" b="1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US" i="1" baseline="-25000" dirty="0">
                  <a:solidFill>
                    <a:schemeClr val="tx1"/>
                  </a:solidFill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Translate</a:t>
                </a:r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</a:t>
                </a:r>
                <a14:m>
                  <m:oMath xmlns:m="http://schemas.openxmlformats.org/officeDocument/2006/math">
                    <m:r>
                      <a:rPr lang="en-US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𝑑𝑦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</a:rPr>
                  <a:t>New Vertex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i="1" baseline="-25000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228600" indent="0"/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766A3B-F30A-3D49-98CD-086196E4F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9834D-D097-4D4D-8AD3-B19F5DC886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6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52DBF-B658-6C4A-BA58-D3927EE0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Formula for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C6E935-DC2C-6444-8763-0BC6390FB8E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228600" indent="0"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𝑻</m:t>
                    </m:r>
                    <m:d>
                      <m:dPr>
                        <m:begChr m:val="["/>
                        <m:endChr m:val="]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eqArr>
                      </m:e>
                    </m:d>
                    <m:r>
                      <a:rPr lang="en-US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𝑑𝑦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b="0" i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, you get translated points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What if the third coordinate is not 0 or 1? Nothing…  Yet. It’ll turn out to be useful later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2C6E935-DC2C-6444-8763-0BC6390FB8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19B0C-710D-894A-BBB5-8A0BD0097B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9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592-9D4A-634B-BE7C-D7099311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Matrix Formulas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900BA-292B-914D-ACB1-B74BFF21D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F048F5-2BCD-F14A-B079-9129408BE4C1}"/>
                  </a:ext>
                </a:extLst>
              </p:cNvPr>
              <p:cNvGraphicFramePr>
                <a:graphicFrameLocks noGrp="1" noChangeAspect="1"/>
              </p:cNvGraphicFramePr>
              <p:nvPr/>
            </p:nvGraphicFramePr>
            <p:xfrm>
              <a:off x="1510040" y="1610895"/>
              <a:ext cx="8901286" cy="4613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506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506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12605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Transformation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Matrix</a:t>
                          </a: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09663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Scaling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r>
                                            <a:rPr lang="en-US" sz="2400" b="0" i="1" baseline="-25000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151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Rotation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a:rPr lang="el-GR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a:rPr lang="el-GR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l-GR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a:rPr lang="el-GR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09663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Translation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F048F5-2BCD-F14A-B079-9129408BE4C1}"/>
                  </a:ext>
                </a:extLst>
              </p:cNvPr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6895644"/>
                  </p:ext>
                </p:extLst>
              </p:nvPr>
            </p:nvGraphicFramePr>
            <p:xfrm>
              <a:off x="1510040" y="1610895"/>
              <a:ext cx="8901286" cy="46134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506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506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512605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Transformation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Matrix</a:t>
                          </a: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09663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Scaling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100000" t="-41441" r="-855" b="-192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151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Rotation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100000" t="-155446" r="-855" b="-111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09663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Translation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100000" t="-230357" r="-855" b="-8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29696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1EDF9E-B367-7F4F-9E62-2D879FCE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C4D74E-71B8-A34F-BF8D-D30121C51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When we want to undo a transformation, we’ll need to find the matrix’s inverse.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Thanks to homogeneous coordinates, all our building blocks are invertible!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E2A82-CCF2-F14D-8A4F-9EA3B06938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3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7A49-B104-9947-BB11-2C51E6DD4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topic: </a:t>
            </a:r>
            <a:r>
              <a:rPr lang="en-US" b="1" i="1" dirty="0"/>
              <a:t>Transformation</a:t>
            </a:r>
            <a:r>
              <a:rPr lang="en-US" dirty="0"/>
              <a:t> of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D5F71-6101-4A44-8756-3C4F3EC00A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7" name="Google Shape;339;gee15463b29_0_315">
            <a:extLst>
              <a:ext uri="{FF2B5EF4-FFF2-40B4-BE49-F238E27FC236}">
                <a16:creationId xmlns:a16="http://schemas.microsoft.com/office/drawing/2014/main" id="{2FC1C17C-E395-B740-9AE0-2FFB9EE1BF5A}"/>
              </a:ext>
            </a:extLst>
          </p:cNvPr>
          <p:cNvSpPr/>
          <p:nvPr/>
        </p:nvSpPr>
        <p:spPr>
          <a:xfrm>
            <a:off x="1124375" y="2046300"/>
            <a:ext cx="2072100" cy="1282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Object Geometry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Google Shape;340;gee15463b29_0_315">
            <a:extLst>
              <a:ext uri="{FF2B5EF4-FFF2-40B4-BE49-F238E27FC236}">
                <a16:creationId xmlns:a16="http://schemas.microsoft.com/office/drawing/2014/main" id="{EBEE69FC-8FE9-704B-B157-EE70C127F144}"/>
              </a:ext>
            </a:extLst>
          </p:cNvPr>
          <p:cNvCxnSpPr/>
          <p:nvPr/>
        </p:nvCxnSpPr>
        <p:spPr>
          <a:xfrm>
            <a:off x="3196247" y="267450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" name="Google Shape;341;gee15463b29_0_315">
            <a:extLst>
              <a:ext uri="{FF2B5EF4-FFF2-40B4-BE49-F238E27FC236}">
                <a16:creationId xmlns:a16="http://schemas.microsoft.com/office/drawing/2014/main" id="{A8E87E08-6D24-894D-84E8-726A00BF78DC}"/>
              </a:ext>
            </a:extLst>
          </p:cNvPr>
          <p:cNvCxnSpPr/>
          <p:nvPr/>
        </p:nvCxnSpPr>
        <p:spPr>
          <a:xfrm>
            <a:off x="5819965" y="268755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" name="Google Shape;342;gee15463b29_0_315">
            <a:extLst>
              <a:ext uri="{FF2B5EF4-FFF2-40B4-BE49-F238E27FC236}">
                <a16:creationId xmlns:a16="http://schemas.microsoft.com/office/drawing/2014/main" id="{BFC99BF9-1386-6947-BAAE-C62D023D446E}"/>
              </a:ext>
            </a:extLst>
          </p:cNvPr>
          <p:cNvCxnSpPr/>
          <p:nvPr/>
        </p:nvCxnSpPr>
        <p:spPr>
          <a:xfrm>
            <a:off x="8443683" y="2674500"/>
            <a:ext cx="551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" name="Google Shape;343;gee15463b29_0_315">
            <a:extLst>
              <a:ext uri="{FF2B5EF4-FFF2-40B4-BE49-F238E27FC236}">
                <a16:creationId xmlns:a16="http://schemas.microsoft.com/office/drawing/2014/main" id="{536D8AC7-8CB0-AF4A-BE04-45CD022AF8C6}"/>
              </a:ext>
            </a:extLst>
          </p:cNvPr>
          <p:cNvSpPr/>
          <p:nvPr/>
        </p:nvSpPr>
        <p:spPr>
          <a:xfrm>
            <a:off x="3748093" y="2046300"/>
            <a:ext cx="2072100" cy="1282500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Objects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44;gee15463b29_0_315">
            <a:extLst>
              <a:ext uri="{FF2B5EF4-FFF2-40B4-BE49-F238E27FC236}">
                <a16:creationId xmlns:a16="http://schemas.microsoft.com/office/drawing/2014/main" id="{1E672A11-A1C3-A841-8111-ED2C95E7006C}"/>
              </a:ext>
            </a:extLst>
          </p:cNvPr>
          <p:cNvSpPr/>
          <p:nvPr/>
        </p:nvSpPr>
        <p:spPr>
          <a:xfrm>
            <a:off x="6371811" y="2046300"/>
            <a:ext cx="2072100" cy="1282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Define a “window” on the world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345;gee15463b29_0_315">
            <a:extLst>
              <a:ext uri="{FF2B5EF4-FFF2-40B4-BE49-F238E27FC236}">
                <a16:creationId xmlns:a16="http://schemas.microsoft.com/office/drawing/2014/main" id="{265EC5D1-8F76-1148-A3FF-F0CBD59BE9D6}"/>
              </a:ext>
            </a:extLst>
          </p:cNvPr>
          <p:cNvSpPr/>
          <p:nvPr/>
        </p:nvSpPr>
        <p:spPr>
          <a:xfrm>
            <a:off x="8995529" y="2033250"/>
            <a:ext cx="2072100" cy="1282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Render the window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346;gee15463b29_0_315">
            <a:extLst>
              <a:ext uri="{FF2B5EF4-FFF2-40B4-BE49-F238E27FC236}">
                <a16:creationId xmlns:a16="http://schemas.microsoft.com/office/drawing/2014/main" id="{DA43580E-52F2-794C-8568-5D7906E2054B}"/>
              </a:ext>
            </a:extLst>
          </p:cNvPr>
          <p:cNvSpPr/>
          <p:nvPr/>
        </p:nvSpPr>
        <p:spPr>
          <a:xfrm>
            <a:off x="1405000" y="4068975"/>
            <a:ext cx="1301400" cy="6882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347;gee15463b29_0_315">
            <a:extLst>
              <a:ext uri="{FF2B5EF4-FFF2-40B4-BE49-F238E27FC236}">
                <a16:creationId xmlns:a16="http://schemas.microsoft.com/office/drawing/2014/main" id="{38F0086F-92C0-9042-AC9F-0F26D3C72479}"/>
              </a:ext>
            </a:extLst>
          </p:cNvPr>
          <p:cNvSpPr/>
          <p:nvPr/>
        </p:nvSpPr>
        <p:spPr>
          <a:xfrm rot="2100221">
            <a:off x="4340496" y="5044117"/>
            <a:ext cx="1811101" cy="1044914"/>
          </a:xfrm>
          <a:prstGeom prst="triangle">
            <a:avLst>
              <a:gd name="adj" fmla="val 50000"/>
            </a:avLst>
          </a:prstGeom>
          <a:solidFill>
            <a:srgbClr val="FDE9D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361;gee15463b29_0_315">
            <a:extLst>
              <a:ext uri="{FF2B5EF4-FFF2-40B4-BE49-F238E27FC236}">
                <a16:creationId xmlns:a16="http://schemas.microsoft.com/office/drawing/2014/main" id="{F1D159FE-B926-AD4E-9249-C464B2C4D8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46275" y="4447625"/>
            <a:ext cx="2449339" cy="15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FAFAF71-8D11-7A4E-8CA2-8F914883CBB8}"/>
              </a:ext>
            </a:extLst>
          </p:cNvPr>
          <p:cNvSpPr/>
          <p:nvPr/>
        </p:nvSpPr>
        <p:spPr>
          <a:xfrm>
            <a:off x="771897" y="1721923"/>
            <a:ext cx="2436226" cy="1929740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749465-EAD6-8940-9FC3-73C306CFD8D5}"/>
              </a:ext>
            </a:extLst>
          </p:cNvPr>
          <p:cNvSpPr/>
          <p:nvPr/>
        </p:nvSpPr>
        <p:spPr>
          <a:xfrm>
            <a:off x="6350731" y="1850571"/>
            <a:ext cx="5069372" cy="4251503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5145A81-4B14-CB46-86CE-E1117349DECE}"/>
              </a:ext>
            </a:extLst>
          </p:cNvPr>
          <p:cNvCxnSpPr/>
          <p:nvPr/>
        </p:nvCxnSpPr>
        <p:spPr>
          <a:xfrm>
            <a:off x="3032710" y="4840302"/>
            <a:ext cx="878774" cy="46203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730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592-9D4A-634B-BE7C-D7099311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900BA-292B-914D-ACB1-B74BFF21D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F048F5-2BCD-F14A-B079-9129408BE4C1}"/>
                  </a:ext>
                </a:extLst>
              </p:cNvPr>
              <p:cNvGraphicFramePr>
                <a:graphicFrameLocks noGrp="1" noChangeAspect="1"/>
              </p:cNvGraphicFramePr>
              <p:nvPr/>
            </p:nvGraphicFramePr>
            <p:xfrm>
              <a:off x="1510040" y="1610895"/>
              <a:ext cx="8901285" cy="48549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70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670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67095">
                      <a:extLst>
                        <a:ext uri="{9D8B030D-6E8A-4147-A177-3AD203B41FA5}">
                          <a16:colId xmlns:a16="http://schemas.microsoft.com/office/drawing/2014/main" val="1845902608"/>
                        </a:ext>
                      </a:extLst>
                    </a:gridCol>
                  </a:tblGrid>
                  <a:tr h="512605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Transformation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Matrix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Why?</a:t>
                          </a: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09663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Scaling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1/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𝑠𝑥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1/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𝑠𝑦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If you scale something by factor </a:t>
                          </a:r>
                          <a:r>
                            <a:rPr lang="en-US" sz="1600" i="1" dirty="0"/>
                            <a:t>a</a:t>
                          </a:r>
                          <a:r>
                            <a:rPr lang="en-US" sz="1600" dirty="0"/>
                            <a:t>, the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en-US" sz="1600" dirty="0"/>
                            <a:t>inverse is scaling by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oMath>
                          </a14:m>
                          <a:endParaRPr lang="en-US" sz="1600" dirty="0"/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1511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Rotation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a:rPr lang="el-GR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a:rPr lang="el-GR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l-GR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a:rPr lang="el-GR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baseline="0" dirty="0"/>
                            <a:t>Inverse of rotation by 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baseline="0" dirty="0"/>
                            <a:t> is rotation by </a:t>
                          </a:r>
                          <a:r>
                            <a:rPr lang="en-US" sz="1600" i="1" baseline="0" dirty="0"/>
                            <a:t>–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baseline="0" dirty="0"/>
                            <a:t>. The properties </a:t>
                          </a:r>
                          <a:r>
                            <a:rPr lang="en-US" sz="1600" i="1" baseline="0" dirty="0"/>
                            <a:t>sin(-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i="1" baseline="0" dirty="0"/>
                            <a:t>) = -sin(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i="1" baseline="0" dirty="0"/>
                            <a:t>)</a:t>
                          </a:r>
                          <a:r>
                            <a:rPr lang="en-US" sz="1600" i="0" baseline="0" dirty="0"/>
                            <a:t> and </a:t>
                          </a:r>
                          <a:r>
                            <a:rPr lang="en-US" sz="1600" i="1" baseline="0" dirty="0"/>
                            <a:t>cos(-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i="1" baseline="0" dirty="0"/>
                            <a:t>) = cos(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i="1" baseline="0" dirty="0"/>
                            <a:t>)</a:t>
                          </a:r>
                          <a:r>
                            <a:rPr lang="en-US" sz="1600" i="0" baseline="0" dirty="0"/>
                            <a:t> give this matrix. Also, the </a:t>
                          </a:r>
                          <a:r>
                            <a:rPr lang="en-US" sz="1600" baseline="0" dirty="0"/>
                            <a:t>matrix is orthonormal, so inverse is just the transpose</a:t>
                          </a:r>
                          <a:endPara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09663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Translation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240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3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𝑑𝑥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𝑑𝑦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If you translate by </a:t>
                          </a:r>
                          <a:r>
                            <a:rPr lang="en-US" sz="1600" b="1" i="1" dirty="0"/>
                            <a:t>x</a:t>
                          </a:r>
                          <a:r>
                            <a:rPr lang="en-US" sz="1600" dirty="0"/>
                            <a:t>,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en-US" sz="1600" dirty="0"/>
                            <a:t>the inverse is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en-US" sz="1600" dirty="0"/>
                            <a:t>translation by </a:t>
                          </a:r>
                          <a:r>
                            <a:rPr lang="en-US" sz="1600" i="1" dirty="0"/>
                            <a:t>-</a:t>
                          </a:r>
                          <a:r>
                            <a:rPr lang="en-US" sz="1600" b="1" i="1" dirty="0"/>
                            <a:t>x</a:t>
                          </a:r>
                          <a:endParaRPr lang="en-US" sz="16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F048F5-2BCD-F14A-B079-9129408BE4C1}"/>
                  </a:ext>
                </a:extLst>
              </p:cNvPr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9009448"/>
                  </p:ext>
                </p:extLst>
              </p:nvPr>
            </p:nvGraphicFramePr>
            <p:xfrm>
              <a:off x="1510040" y="1610895"/>
              <a:ext cx="8901285" cy="485494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96709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6709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67095">
                      <a:extLst>
                        <a:ext uri="{9D8B030D-6E8A-4147-A177-3AD203B41FA5}">
                          <a16:colId xmlns:a16="http://schemas.microsoft.com/office/drawing/2014/main" val="1845902608"/>
                        </a:ext>
                      </a:extLst>
                    </a:gridCol>
                  </a:tblGrid>
                  <a:tr h="512605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Transformation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Matrix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Why?</a:t>
                          </a: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09663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Scaling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100000" t="-41441" r="-101282" b="-2099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200000" t="-41441" r="-1282" b="-2099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523014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Rotation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100000" t="-129752" r="-101282" b="-925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baseline="0" dirty="0"/>
                            <a:t>Inverse of rotation by 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baseline="0" dirty="0"/>
                            <a:t> is rotation by </a:t>
                          </a:r>
                          <a:r>
                            <a:rPr lang="en-US" sz="1600" i="1" baseline="0" dirty="0"/>
                            <a:t>–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baseline="0" dirty="0"/>
                            <a:t>. The properties </a:t>
                          </a:r>
                          <a:r>
                            <a:rPr lang="en-US" sz="1600" i="1" baseline="0" dirty="0"/>
                            <a:t>sin(-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i="1" baseline="0" dirty="0"/>
                            <a:t>) = -sin(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i="1" baseline="0" dirty="0"/>
                            <a:t>)</a:t>
                          </a:r>
                          <a:r>
                            <a:rPr lang="en-US" sz="1600" i="0" baseline="0" dirty="0"/>
                            <a:t> and </a:t>
                          </a:r>
                          <a:r>
                            <a:rPr lang="en-US" sz="1600" i="1" baseline="0" dirty="0"/>
                            <a:t>cos(-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i="1" baseline="0" dirty="0"/>
                            <a:t>) = cos(</a:t>
                          </a:r>
                          <a:r>
                            <a:rPr lang="en-US" sz="1600" i="1" baseline="0" dirty="0" err="1"/>
                            <a:t>θ</a:t>
                          </a:r>
                          <a:r>
                            <a:rPr lang="en-US" sz="1600" i="1" baseline="0" dirty="0"/>
                            <a:t>)</a:t>
                          </a:r>
                          <a:r>
                            <a:rPr lang="en-US" sz="1600" i="0" baseline="0" dirty="0"/>
                            <a:t> give this matrix. Also, the </a:t>
                          </a:r>
                          <a:r>
                            <a:rPr lang="en-US" sz="1600" baseline="0" dirty="0"/>
                            <a:t>matrix is orthonormal, so inverse is just the transpose</a:t>
                          </a:r>
                          <a:endPara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409663">
                    <a:tc>
                      <a:txBody>
                        <a:bodyPr/>
                        <a:lstStyle/>
                        <a:p>
                          <a:r>
                            <a:rPr lang="en-US" sz="2400"/>
                            <a:t>Translation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100000" t="-250450" r="-101282" b="-90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If you translate by </a:t>
                          </a:r>
                          <a:r>
                            <a:rPr lang="en-US" sz="1600" b="1" i="1" dirty="0"/>
                            <a:t>x</a:t>
                          </a:r>
                          <a:r>
                            <a:rPr lang="en-US" sz="1600" dirty="0"/>
                            <a:t>,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en-US" sz="1600" dirty="0"/>
                            <a:t>the inverse is</a:t>
                          </a:r>
                          <a:r>
                            <a:rPr lang="en-US" sz="1600" baseline="0" dirty="0"/>
                            <a:t> </a:t>
                          </a:r>
                          <a:r>
                            <a:rPr lang="en-US" sz="1600" dirty="0"/>
                            <a:t>translation by </a:t>
                          </a:r>
                          <a:r>
                            <a:rPr lang="en-US" sz="1600" i="1" dirty="0"/>
                            <a:t>-</a:t>
                          </a:r>
                          <a:r>
                            <a:rPr lang="en-US" sz="1600" b="1" i="1" dirty="0"/>
                            <a:t>x</a:t>
                          </a:r>
                          <a:endParaRPr lang="en-US" sz="1600" dirty="0"/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endParaRPr lang="en-US" sz="160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93933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00051-ECE2-1B44-92F7-176DEA77A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64470-E481-BA42-AE70-BAC7D2289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Translation, rotation, and scaling are great building blocks  </a:t>
            </a:r>
            <a:r>
              <a:rPr lang="en-US" kern="1200" dirty="0">
                <a:solidFill>
                  <a:schemeClr val="tx1"/>
                </a:solidFill>
              </a:rPr>
              <a:t>to form a more complex transformation</a:t>
            </a:r>
            <a:endParaRPr lang="en-US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For example, </a:t>
            </a:r>
            <a:r>
              <a:rPr lang="en-US" b="1" i="1" dirty="0" err="1"/>
              <a:t>TRSv</a:t>
            </a:r>
            <a:r>
              <a:rPr lang="en-US" dirty="0"/>
              <a:t>, which scales a point, then rotates it, then translates it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Note that we apply the matrices in sequence right to left.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indent="0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7DC81-C90F-C640-948E-67F9607ED3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F639F4-D4DD-7846-A159-419944147577}"/>
              </a:ext>
            </a:extLst>
          </p:cNvPr>
          <p:cNvSpPr/>
          <p:nvPr/>
        </p:nvSpPr>
        <p:spPr>
          <a:xfrm>
            <a:off x="6445877" y="5545436"/>
            <a:ext cx="850231" cy="80291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ACB2CB-4784-044A-98C9-7234D639FC0B}"/>
              </a:ext>
            </a:extLst>
          </p:cNvPr>
          <p:cNvSpPr/>
          <p:nvPr/>
        </p:nvSpPr>
        <p:spPr>
          <a:xfrm>
            <a:off x="6445877" y="5552496"/>
            <a:ext cx="850231" cy="8029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E7CDD0D4-D145-A54A-9DFB-6D77695988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68325" y="5493983"/>
          <a:ext cx="3535362" cy="85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33640" imgH="711000" progId="Equation.3">
                  <p:embed/>
                </p:oleObj>
              </mc:Choice>
              <mc:Fallback>
                <p:oleObj name="Equation" r:id="rId2" imgW="2933640" imgH="711000" progId="Equation.3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E7CDD0D4-D145-A54A-9DFB-6D77695988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325" y="5493983"/>
                        <a:ext cx="3535362" cy="857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125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8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27826 -0.0861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06" y="-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6" grpId="1" animBg="1"/>
      <p:bldP spid="6" grpId="2" animBg="1"/>
      <p:bldP spid="6" grpId="3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EED4-6CAC-7749-B2D6-00A36D35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D59F2-5342-F249-817E-4767B82373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b="1" dirty="0"/>
              <a:t>Important: order matters! </a:t>
            </a:r>
            <a:r>
              <a:rPr lang="en-US" dirty="0"/>
              <a:t>Matrix multiplication is </a:t>
            </a:r>
            <a:r>
              <a:rPr lang="en-US" b="1" dirty="0"/>
              <a:t>NOT commutative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A5FC-5E87-CE4A-8630-E215A507BD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9">
            <a:extLst>
              <a:ext uri="{FF2B5EF4-FFF2-40B4-BE49-F238E27FC236}">
                <a16:creationId xmlns:a16="http://schemas.microsoft.com/office/drawing/2014/main" id="{04272821-DF16-C245-9CCE-7E59FDD9CBD9}"/>
              </a:ext>
            </a:extLst>
          </p:cNvPr>
          <p:cNvGrpSpPr>
            <a:grpSpLocks/>
          </p:cNvGrpSpPr>
          <p:nvPr/>
        </p:nvGrpSpPr>
        <p:grpSpPr bwMode="auto">
          <a:xfrm>
            <a:off x="2584351" y="3582621"/>
            <a:ext cx="3110400" cy="1579105"/>
            <a:chOff x="768" y="2784"/>
            <a:chExt cx="2304" cy="1558"/>
          </a:xfrm>
        </p:grpSpPr>
        <p:grpSp>
          <p:nvGrpSpPr>
            <p:cNvPr id="6" name="Group 50">
              <a:extLst>
                <a:ext uri="{FF2B5EF4-FFF2-40B4-BE49-F238E27FC236}">
                  <a16:creationId xmlns:a16="http://schemas.microsoft.com/office/drawing/2014/main" id="{68FAA50E-A86B-DC45-A0FA-B47F55D97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" y="2784"/>
              <a:ext cx="2160" cy="1344"/>
              <a:chOff x="768" y="2832"/>
              <a:chExt cx="2160" cy="1344"/>
            </a:xfrm>
          </p:grpSpPr>
          <p:sp>
            <p:nvSpPr>
              <p:cNvPr id="24" name="Line 51">
                <a:extLst>
                  <a:ext uri="{FF2B5EF4-FFF2-40B4-BE49-F238E27FC236}">
                    <a16:creationId xmlns:a16="http://schemas.microsoft.com/office/drawing/2014/main" id="{02AB5F6A-378A-FB41-949F-065E2726E19A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V="1">
                <a:off x="816" y="2832"/>
                <a:ext cx="0" cy="12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5" name="Line 52">
                <a:extLst>
                  <a:ext uri="{FF2B5EF4-FFF2-40B4-BE49-F238E27FC236}">
                    <a16:creationId xmlns:a16="http://schemas.microsoft.com/office/drawing/2014/main" id="{86280C24-BD5C-E246-A428-7B1AD810FA3F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864" y="4128"/>
                <a:ext cx="206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6" name="Line 53">
                <a:extLst>
                  <a:ext uri="{FF2B5EF4-FFF2-40B4-BE49-F238E27FC236}">
                    <a16:creationId xmlns:a16="http://schemas.microsoft.com/office/drawing/2014/main" id="{6EF19BDD-D41A-6D4D-B09B-77A63BF22DA6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1008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7" name="Line 54">
                <a:extLst>
                  <a:ext uri="{FF2B5EF4-FFF2-40B4-BE49-F238E27FC236}">
                    <a16:creationId xmlns:a16="http://schemas.microsoft.com/office/drawing/2014/main" id="{5D2113B3-FC7F-2345-BDB4-874A9C35B1F7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1200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8" name="Line 55">
                <a:extLst>
                  <a:ext uri="{FF2B5EF4-FFF2-40B4-BE49-F238E27FC236}">
                    <a16:creationId xmlns:a16="http://schemas.microsoft.com/office/drawing/2014/main" id="{96018535-18B5-BA4A-B92C-D6B7CDF1BAF6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1584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9" name="Line 56">
                <a:extLst>
                  <a:ext uri="{FF2B5EF4-FFF2-40B4-BE49-F238E27FC236}">
                    <a16:creationId xmlns:a16="http://schemas.microsoft.com/office/drawing/2014/main" id="{89C3551F-4FB8-DF41-9379-19820F4AF6FE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1392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0" name="Line 57">
                <a:extLst>
                  <a:ext uri="{FF2B5EF4-FFF2-40B4-BE49-F238E27FC236}">
                    <a16:creationId xmlns:a16="http://schemas.microsoft.com/office/drawing/2014/main" id="{9FB7054E-B2DF-5C4F-AABF-F7F609B84388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1776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1" name="Line 58">
                <a:extLst>
                  <a:ext uri="{FF2B5EF4-FFF2-40B4-BE49-F238E27FC236}">
                    <a16:creationId xmlns:a16="http://schemas.microsoft.com/office/drawing/2014/main" id="{7CD546D5-68A6-DF45-91FB-EA90D60E9C6D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1968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2" name="Line 59">
                <a:extLst>
                  <a:ext uri="{FF2B5EF4-FFF2-40B4-BE49-F238E27FC236}">
                    <a16:creationId xmlns:a16="http://schemas.microsoft.com/office/drawing/2014/main" id="{37706DAD-954D-6F41-893A-78EC9C0178F2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160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3" name="Line 60">
                <a:extLst>
                  <a:ext uri="{FF2B5EF4-FFF2-40B4-BE49-F238E27FC236}">
                    <a16:creationId xmlns:a16="http://schemas.microsoft.com/office/drawing/2014/main" id="{36CAEF94-B311-4F49-A310-C0DB5C8F40D3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352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4" name="Line 61">
                <a:extLst>
                  <a:ext uri="{FF2B5EF4-FFF2-40B4-BE49-F238E27FC236}">
                    <a16:creationId xmlns:a16="http://schemas.microsoft.com/office/drawing/2014/main" id="{17FBB4FD-8A22-E74A-B7D0-7A29918D0B0E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544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5" name="Line 62">
                <a:extLst>
                  <a:ext uri="{FF2B5EF4-FFF2-40B4-BE49-F238E27FC236}">
                    <a16:creationId xmlns:a16="http://schemas.microsoft.com/office/drawing/2014/main" id="{FD23B212-F290-174B-B27C-631422DD9C71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2736" y="408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6" name="Line 63">
                <a:extLst>
                  <a:ext uri="{FF2B5EF4-FFF2-40B4-BE49-F238E27FC236}">
                    <a16:creationId xmlns:a16="http://schemas.microsoft.com/office/drawing/2014/main" id="{F1D71AEF-C205-7F4F-AA58-B192A8FB8813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768" y="3936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7" name="Line 64">
                <a:extLst>
                  <a:ext uri="{FF2B5EF4-FFF2-40B4-BE49-F238E27FC236}">
                    <a16:creationId xmlns:a16="http://schemas.microsoft.com/office/drawing/2014/main" id="{E22E8B7C-5357-6B4E-9EB3-AA5F492114DF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768" y="3744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8" name="Line 65">
                <a:extLst>
                  <a:ext uri="{FF2B5EF4-FFF2-40B4-BE49-F238E27FC236}">
                    <a16:creationId xmlns:a16="http://schemas.microsoft.com/office/drawing/2014/main" id="{A7C159BF-D17A-8E4B-BD8F-0CDA59DBC30E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768" y="3552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39" name="Line 66">
                <a:extLst>
                  <a:ext uri="{FF2B5EF4-FFF2-40B4-BE49-F238E27FC236}">
                    <a16:creationId xmlns:a16="http://schemas.microsoft.com/office/drawing/2014/main" id="{092D4957-F51E-D644-9642-F987936E91E0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768" y="3360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0" name="Line 67">
                <a:extLst>
                  <a:ext uri="{FF2B5EF4-FFF2-40B4-BE49-F238E27FC236}">
                    <a16:creationId xmlns:a16="http://schemas.microsoft.com/office/drawing/2014/main" id="{66C142EE-8920-544D-BDEB-27A28FFA04A0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768" y="316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41" name="Line 68">
                <a:extLst>
                  <a:ext uri="{FF2B5EF4-FFF2-40B4-BE49-F238E27FC236}">
                    <a16:creationId xmlns:a16="http://schemas.microsoft.com/office/drawing/2014/main" id="{E806A14D-ECFC-AC4A-AAD2-93D77BB77585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>
                <a:off x="768" y="2976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sp>
          <p:nvSpPr>
            <p:cNvPr id="7" name="Text Box 69">
              <a:extLst>
                <a:ext uri="{FF2B5EF4-FFF2-40B4-BE49-F238E27FC236}">
                  <a16:creationId xmlns:a16="http://schemas.microsoft.com/office/drawing/2014/main" id="{AFC298BB-D5F6-7B47-9024-595D52758E7F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864" y="4032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0</a:t>
              </a:r>
            </a:p>
          </p:txBody>
        </p:sp>
        <p:sp>
          <p:nvSpPr>
            <p:cNvPr id="8" name="Text Box 70">
              <a:extLst>
                <a:ext uri="{FF2B5EF4-FFF2-40B4-BE49-F238E27FC236}">
                  <a16:creationId xmlns:a16="http://schemas.microsoft.com/office/drawing/2014/main" id="{6B0387C0-7A8E-5647-BBF5-06247DFF135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056" y="4128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1</a:t>
              </a:r>
            </a:p>
          </p:txBody>
        </p:sp>
        <p:sp>
          <p:nvSpPr>
            <p:cNvPr id="9" name="Text Box 71">
              <a:extLst>
                <a:ext uri="{FF2B5EF4-FFF2-40B4-BE49-F238E27FC236}">
                  <a16:creationId xmlns:a16="http://schemas.microsoft.com/office/drawing/2014/main" id="{58BB1BBC-7354-E84C-A61C-6CE14B174FA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8" y="3792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1</a:t>
              </a:r>
            </a:p>
          </p:txBody>
        </p:sp>
        <p:sp>
          <p:nvSpPr>
            <p:cNvPr id="10" name="Text Box 72">
              <a:extLst>
                <a:ext uri="{FF2B5EF4-FFF2-40B4-BE49-F238E27FC236}">
                  <a16:creationId xmlns:a16="http://schemas.microsoft.com/office/drawing/2014/main" id="{B633F2A5-0502-DC4B-AD78-2C2D4040184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248" y="4128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2</a:t>
              </a:r>
            </a:p>
          </p:txBody>
        </p:sp>
        <p:sp>
          <p:nvSpPr>
            <p:cNvPr id="11" name="Text Box 73">
              <a:extLst>
                <a:ext uri="{FF2B5EF4-FFF2-40B4-BE49-F238E27FC236}">
                  <a16:creationId xmlns:a16="http://schemas.microsoft.com/office/drawing/2014/main" id="{14C9746C-7DCC-6541-82C6-E03B9EE4FBE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8" y="3600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2</a:t>
              </a:r>
            </a:p>
          </p:txBody>
        </p:sp>
        <p:sp>
          <p:nvSpPr>
            <p:cNvPr id="12" name="Text Box 74">
              <a:extLst>
                <a:ext uri="{FF2B5EF4-FFF2-40B4-BE49-F238E27FC236}">
                  <a16:creationId xmlns:a16="http://schemas.microsoft.com/office/drawing/2014/main" id="{C1B93093-FC4B-C043-B266-669BAD382DB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440" y="4128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3</a:t>
              </a:r>
            </a:p>
          </p:txBody>
        </p:sp>
        <p:sp>
          <p:nvSpPr>
            <p:cNvPr id="13" name="Text Box 75">
              <a:extLst>
                <a:ext uri="{FF2B5EF4-FFF2-40B4-BE49-F238E27FC236}">
                  <a16:creationId xmlns:a16="http://schemas.microsoft.com/office/drawing/2014/main" id="{E27F2E9D-D2BE-C642-88E4-45ACD1C73E6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2" y="4128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4</a:t>
              </a:r>
            </a:p>
          </p:txBody>
        </p:sp>
        <p:sp>
          <p:nvSpPr>
            <p:cNvPr id="14" name="Text Box 76">
              <a:extLst>
                <a:ext uri="{FF2B5EF4-FFF2-40B4-BE49-F238E27FC236}">
                  <a16:creationId xmlns:a16="http://schemas.microsoft.com/office/drawing/2014/main" id="{19665A83-8290-8947-A04C-362459BABCB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24" y="4128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5</a:t>
              </a:r>
            </a:p>
          </p:txBody>
        </p:sp>
        <p:sp>
          <p:nvSpPr>
            <p:cNvPr id="15" name="Text Box 77">
              <a:extLst>
                <a:ext uri="{FF2B5EF4-FFF2-40B4-BE49-F238E27FC236}">
                  <a16:creationId xmlns:a16="http://schemas.microsoft.com/office/drawing/2014/main" id="{45CFD309-DD7A-4348-B292-82EF90F1CBF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16" y="4128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6</a:t>
              </a:r>
            </a:p>
          </p:txBody>
        </p:sp>
        <p:sp>
          <p:nvSpPr>
            <p:cNvPr id="16" name="Text Box 78">
              <a:extLst>
                <a:ext uri="{FF2B5EF4-FFF2-40B4-BE49-F238E27FC236}">
                  <a16:creationId xmlns:a16="http://schemas.microsoft.com/office/drawing/2014/main" id="{C8225AA3-53A1-6144-9427-25405A5FD4A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208" y="4128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7</a:t>
              </a:r>
            </a:p>
          </p:txBody>
        </p:sp>
        <p:sp>
          <p:nvSpPr>
            <p:cNvPr id="17" name="Text Box 79">
              <a:extLst>
                <a:ext uri="{FF2B5EF4-FFF2-40B4-BE49-F238E27FC236}">
                  <a16:creationId xmlns:a16="http://schemas.microsoft.com/office/drawing/2014/main" id="{025BE265-7883-0A49-B511-74F854638CE3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400" y="4128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8</a:t>
              </a:r>
            </a:p>
          </p:txBody>
        </p:sp>
        <p:sp>
          <p:nvSpPr>
            <p:cNvPr id="18" name="Text Box 80">
              <a:extLst>
                <a:ext uri="{FF2B5EF4-FFF2-40B4-BE49-F238E27FC236}">
                  <a16:creationId xmlns:a16="http://schemas.microsoft.com/office/drawing/2014/main" id="{037CED57-A803-2248-A0D6-93C002E301E8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592" y="4128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9</a:t>
              </a:r>
            </a:p>
          </p:txBody>
        </p:sp>
        <p:sp>
          <p:nvSpPr>
            <p:cNvPr id="19" name="Text Box 81">
              <a:extLst>
                <a:ext uri="{FF2B5EF4-FFF2-40B4-BE49-F238E27FC236}">
                  <a16:creationId xmlns:a16="http://schemas.microsoft.com/office/drawing/2014/main" id="{00ECC3A9-C873-E147-9D21-45EDEA8466A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784" y="4129"/>
              <a:ext cx="23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10</a:t>
              </a:r>
            </a:p>
          </p:txBody>
        </p:sp>
        <p:sp>
          <p:nvSpPr>
            <p:cNvPr id="20" name="Text Box 82">
              <a:extLst>
                <a:ext uri="{FF2B5EF4-FFF2-40B4-BE49-F238E27FC236}">
                  <a16:creationId xmlns:a16="http://schemas.microsoft.com/office/drawing/2014/main" id="{58A8E7BA-BA17-0A4C-8B0C-AB4C2296544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8" y="3408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3</a:t>
              </a:r>
            </a:p>
          </p:txBody>
        </p:sp>
        <p:sp>
          <p:nvSpPr>
            <p:cNvPr id="21" name="Text Box 83">
              <a:extLst>
                <a:ext uri="{FF2B5EF4-FFF2-40B4-BE49-F238E27FC236}">
                  <a16:creationId xmlns:a16="http://schemas.microsoft.com/office/drawing/2014/main" id="{0C411FB0-A2EB-9846-B68A-43A1785B4DB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8" y="3216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4</a:t>
              </a:r>
            </a:p>
          </p:txBody>
        </p:sp>
        <p:sp>
          <p:nvSpPr>
            <p:cNvPr id="22" name="Text Box 84">
              <a:extLst>
                <a:ext uri="{FF2B5EF4-FFF2-40B4-BE49-F238E27FC236}">
                  <a16:creationId xmlns:a16="http://schemas.microsoft.com/office/drawing/2014/main" id="{B23BF352-D53B-5644-A837-BE57F0117A9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8" y="3024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5</a:t>
              </a:r>
            </a:p>
          </p:txBody>
        </p:sp>
        <p:sp>
          <p:nvSpPr>
            <p:cNvPr id="23" name="Text Box 85">
              <a:extLst>
                <a:ext uri="{FF2B5EF4-FFF2-40B4-BE49-F238E27FC236}">
                  <a16:creationId xmlns:a16="http://schemas.microsoft.com/office/drawing/2014/main" id="{8D6F96DB-854F-BC49-8C05-9EB514EB9C6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768" y="2832"/>
              <a:ext cx="19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800"/>
                <a:t> 6</a:t>
              </a:r>
            </a:p>
          </p:txBody>
        </p:sp>
      </p:grpSp>
      <p:grpSp>
        <p:nvGrpSpPr>
          <p:cNvPr id="42" name="Group 99">
            <a:extLst>
              <a:ext uri="{FF2B5EF4-FFF2-40B4-BE49-F238E27FC236}">
                <a16:creationId xmlns:a16="http://schemas.microsoft.com/office/drawing/2014/main" id="{AA5DB33B-8F60-E44A-802F-39D8F2DC4D52}"/>
              </a:ext>
            </a:extLst>
          </p:cNvPr>
          <p:cNvGrpSpPr>
            <a:grpSpLocks/>
          </p:cNvGrpSpPr>
          <p:nvPr/>
        </p:nvGrpSpPr>
        <p:grpSpPr bwMode="auto">
          <a:xfrm>
            <a:off x="7817476" y="3540277"/>
            <a:ext cx="3499200" cy="1717522"/>
            <a:chOff x="960" y="3216"/>
            <a:chExt cx="2592" cy="1696"/>
          </a:xfrm>
        </p:grpSpPr>
        <p:sp>
          <p:nvSpPr>
            <p:cNvPr id="43" name="Text Box 100">
              <a:extLst>
                <a:ext uri="{FF2B5EF4-FFF2-40B4-BE49-F238E27FC236}">
                  <a16:creationId xmlns:a16="http://schemas.microsoft.com/office/drawing/2014/main" id="{184AAD92-646A-7D45-84DD-FCF734D13A3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960" y="3216"/>
              <a:ext cx="192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1400"/>
                <a:t>Y</a:t>
              </a:r>
            </a:p>
          </p:txBody>
        </p:sp>
        <p:sp>
          <p:nvSpPr>
            <p:cNvPr id="44" name="Text Box 101">
              <a:extLst>
                <a:ext uri="{FF2B5EF4-FFF2-40B4-BE49-F238E27FC236}">
                  <a16:creationId xmlns:a16="http://schemas.microsoft.com/office/drawing/2014/main" id="{39F2F943-7715-F249-92CF-42C8E76799A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360" y="4608"/>
              <a:ext cx="192" cy="3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l" eaLnBrk="1" hangingPunct="1"/>
              <a:r>
                <a:rPr lang="en-US" sz="1400"/>
                <a:t>X</a:t>
              </a:r>
            </a:p>
          </p:txBody>
        </p:sp>
        <p:grpSp>
          <p:nvGrpSpPr>
            <p:cNvPr id="45" name="Group 102">
              <a:extLst>
                <a:ext uri="{FF2B5EF4-FFF2-40B4-BE49-F238E27FC236}">
                  <a16:creationId xmlns:a16="http://schemas.microsoft.com/office/drawing/2014/main" id="{A0172C8C-5867-2442-BA51-F306B7FEA9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3264"/>
              <a:ext cx="2304" cy="1558"/>
              <a:chOff x="768" y="2784"/>
              <a:chExt cx="2304" cy="1558"/>
            </a:xfrm>
          </p:grpSpPr>
          <p:grpSp>
            <p:nvGrpSpPr>
              <p:cNvPr id="46" name="Group 103">
                <a:extLst>
                  <a:ext uri="{FF2B5EF4-FFF2-40B4-BE49-F238E27FC236}">
                    <a16:creationId xmlns:a16="http://schemas.microsoft.com/office/drawing/2014/main" id="{86B0CBC8-27A4-C543-BDE6-F7B366D38E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12" y="2784"/>
                <a:ext cx="2160" cy="1344"/>
                <a:chOff x="768" y="2832"/>
                <a:chExt cx="2160" cy="1344"/>
              </a:xfrm>
            </p:grpSpPr>
            <p:sp>
              <p:nvSpPr>
                <p:cNvPr id="64" name="Line 104">
                  <a:extLst>
                    <a:ext uri="{FF2B5EF4-FFF2-40B4-BE49-F238E27FC236}">
                      <a16:creationId xmlns:a16="http://schemas.microsoft.com/office/drawing/2014/main" id="{694B6AB3-633F-714F-A072-093F4D6592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 flipV="1">
                  <a:off x="816" y="2832"/>
                  <a:ext cx="0" cy="12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5" name="Line 105">
                  <a:extLst>
                    <a:ext uri="{FF2B5EF4-FFF2-40B4-BE49-F238E27FC236}">
                      <a16:creationId xmlns:a16="http://schemas.microsoft.com/office/drawing/2014/main" id="{CA685E9A-85AA-644E-A83B-7D84C48F5A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864" y="4128"/>
                  <a:ext cx="206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6" name="Line 106">
                  <a:extLst>
                    <a:ext uri="{FF2B5EF4-FFF2-40B4-BE49-F238E27FC236}">
                      <a16:creationId xmlns:a16="http://schemas.microsoft.com/office/drawing/2014/main" id="{0CDD88ED-B66B-F346-BD6C-027CD7D822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1008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7" name="Line 107">
                  <a:extLst>
                    <a:ext uri="{FF2B5EF4-FFF2-40B4-BE49-F238E27FC236}">
                      <a16:creationId xmlns:a16="http://schemas.microsoft.com/office/drawing/2014/main" id="{CCB79E28-35B8-F044-922D-AF09907B96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1200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8" name="Line 108">
                  <a:extLst>
                    <a:ext uri="{FF2B5EF4-FFF2-40B4-BE49-F238E27FC236}">
                      <a16:creationId xmlns:a16="http://schemas.microsoft.com/office/drawing/2014/main" id="{53BA6CBD-7B52-394A-AC25-2DE87DC152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1584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69" name="Line 109">
                  <a:extLst>
                    <a:ext uri="{FF2B5EF4-FFF2-40B4-BE49-F238E27FC236}">
                      <a16:creationId xmlns:a16="http://schemas.microsoft.com/office/drawing/2014/main" id="{2676EDDA-8860-DF49-AD35-B06126D331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1392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0" name="Line 110">
                  <a:extLst>
                    <a:ext uri="{FF2B5EF4-FFF2-40B4-BE49-F238E27FC236}">
                      <a16:creationId xmlns:a16="http://schemas.microsoft.com/office/drawing/2014/main" id="{3E1957BE-365E-4C4B-9221-0B4F0954FC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1776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1" name="Line 111">
                  <a:extLst>
                    <a:ext uri="{FF2B5EF4-FFF2-40B4-BE49-F238E27FC236}">
                      <a16:creationId xmlns:a16="http://schemas.microsoft.com/office/drawing/2014/main" id="{11DEC7D2-7633-484B-8DF4-B3C5B76AAF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1968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2" name="Line 112">
                  <a:extLst>
                    <a:ext uri="{FF2B5EF4-FFF2-40B4-BE49-F238E27FC236}">
                      <a16:creationId xmlns:a16="http://schemas.microsoft.com/office/drawing/2014/main" id="{EC64F673-261A-E34A-B755-FBAC70B8B5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2160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3" name="Line 113">
                  <a:extLst>
                    <a:ext uri="{FF2B5EF4-FFF2-40B4-BE49-F238E27FC236}">
                      <a16:creationId xmlns:a16="http://schemas.microsoft.com/office/drawing/2014/main" id="{809C850D-81F1-D342-B052-239B5C00E5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2352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4" name="Line 114">
                  <a:extLst>
                    <a:ext uri="{FF2B5EF4-FFF2-40B4-BE49-F238E27FC236}">
                      <a16:creationId xmlns:a16="http://schemas.microsoft.com/office/drawing/2014/main" id="{01A2305A-EA11-4A4A-AF97-0B136C8AF7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2544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5" name="Line 115">
                  <a:extLst>
                    <a:ext uri="{FF2B5EF4-FFF2-40B4-BE49-F238E27FC236}">
                      <a16:creationId xmlns:a16="http://schemas.microsoft.com/office/drawing/2014/main" id="{80B4B7E7-29BC-1C41-AB28-E95957BB97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2736" y="4080"/>
                  <a:ext cx="0" cy="9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6" name="Line 116">
                  <a:extLst>
                    <a:ext uri="{FF2B5EF4-FFF2-40B4-BE49-F238E27FC236}">
                      <a16:creationId xmlns:a16="http://schemas.microsoft.com/office/drawing/2014/main" id="{BC688E04-E1C0-9B46-BCA8-850D8EF774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768" y="393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7" name="Line 117">
                  <a:extLst>
                    <a:ext uri="{FF2B5EF4-FFF2-40B4-BE49-F238E27FC236}">
                      <a16:creationId xmlns:a16="http://schemas.microsoft.com/office/drawing/2014/main" id="{508880DB-421F-A741-B159-87CAE47584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768" y="3744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8" name="Line 118">
                  <a:extLst>
                    <a:ext uri="{FF2B5EF4-FFF2-40B4-BE49-F238E27FC236}">
                      <a16:creationId xmlns:a16="http://schemas.microsoft.com/office/drawing/2014/main" id="{E9BC70C5-38F4-E748-9C3F-3E66BDD7FC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768" y="3552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79" name="Line 119">
                  <a:extLst>
                    <a:ext uri="{FF2B5EF4-FFF2-40B4-BE49-F238E27FC236}">
                      <a16:creationId xmlns:a16="http://schemas.microsoft.com/office/drawing/2014/main" id="{D157CE09-0C22-2C45-8403-FA694EAE80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768" y="3360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0" name="Line 120">
                  <a:extLst>
                    <a:ext uri="{FF2B5EF4-FFF2-40B4-BE49-F238E27FC236}">
                      <a16:creationId xmlns:a16="http://schemas.microsoft.com/office/drawing/2014/main" id="{9956A284-B4DB-314B-A0E5-B721CF8A78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768" y="3168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81" name="Line 121">
                  <a:extLst>
                    <a:ext uri="{FF2B5EF4-FFF2-40B4-BE49-F238E27FC236}">
                      <a16:creationId xmlns:a16="http://schemas.microsoft.com/office/drawing/2014/main" id="{0F35E776-68B6-254B-BB76-676878E3DB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gray">
                <a:xfrm>
                  <a:off x="768" y="2976"/>
                  <a:ext cx="9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sp>
            <p:nvSpPr>
              <p:cNvPr id="47" name="Text Box 122">
                <a:extLst>
                  <a:ext uri="{FF2B5EF4-FFF2-40B4-BE49-F238E27FC236}">
                    <a16:creationId xmlns:a16="http://schemas.microsoft.com/office/drawing/2014/main" id="{DC4B5EDC-FFC1-4140-A0FF-2531BD8A790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864" y="4032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0</a:t>
                </a:r>
              </a:p>
            </p:txBody>
          </p:sp>
          <p:sp>
            <p:nvSpPr>
              <p:cNvPr id="48" name="Text Box 123">
                <a:extLst>
                  <a:ext uri="{FF2B5EF4-FFF2-40B4-BE49-F238E27FC236}">
                    <a16:creationId xmlns:a16="http://schemas.microsoft.com/office/drawing/2014/main" id="{EA6E047F-980B-AD40-A32B-4F4AF14CBCC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056" y="4128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1</a:t>
                </a:r>
              </a:p>
            </p:txBody>
          </p:sp>
          <p:sp>
            <p:nvSpPr>
              <p:cNvPr id="49" name="Text Box 124">
                <a:extLst>
                  <a:ext uri="{FF2B5EF4-FFF2-40B4-BE49-F238E27FC236}">
                    <a16:creationId xmlns:a16="http://schemas.microsoft.com/office/drawing/2014/main" id="{2570CF7E-13F4-F54D-9747-27D6170FB3A2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768" y="3792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1</a:t>
                </a:r>
              </a:p>
            </p:txBody>
          </p:sp>
          <p:sp>
            <p:nvSpPr>
              <p:cNvPr id="50" name="Text Box 125">
                <a:extLst>
                  <a:ext uri="{FF2B5EF4-FFF2-40B4-BE49-F238E27FC236}">
                    <a16:creationId xmlns:a16="http://schemas.microsoft.com/office/drawing/2014/main" id="{FDFC487D-59B7-9545-99D6-29441BF2E15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248" y="4128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2</a:t>
                </a:r>
              </a:p>
            </p:txBody>
          </p:sp>
          <p:sp>
            <p:nvSpPr>
              <p:cNvPr id="51" name="Text Box 126">
                <a:extLst>
                  <a:ext uri="{FF2B5EF4-FFF2-40B4-BE49-F238E27FC236}">
                    <a16:creationId xmlns:a16="http://schemas.microsoft.com/office/drawing/2014/main" id="{27C127D5-EB12-4144-BF38-D91528C508CE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768" y="3600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2</a:t>
                </a:r>
              </a:p>
            </p:txBody>
          </p:sp>
          <p:sp>
            <p:nvSpPr>
              <p:cNvPr id="52" name="Text Box 127">
                <a:extLst>
                  <a:ext uri="{FF2B5EF4-FFF2-40B4-BE49-F238E27FC236}">
                    <a16:creationId xmlns:a16="http://schemas.microsoft.com/office/drawing/2014/main" id="{510FDC05-1853-3D40-A283-87048D48D28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440" y="4128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3</a:t>
                </a:r>
              </a:p>
            </p:txBody>
          </p:sp>
          <p:sp>
            <p:nvSpPr>
              <p:cNvPr id="53" name="Text Box 128">
                <a:extLst>
                  <a:ext uri="{FF2B5EF4-FFF2-40B4-BE49-F238E27FC236}">
                    <a16:creationId xmlns:a16="http://schemas.microsoft.com/office/drawing/2014/main" id="{799119F8-4A88-FB45-90B6-B44463FDAD7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632" y="4128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4</a:t>
                </a:r>
              </a:p>
            </p:txBody>
          </p:sp>
          <p:sp>
            <p:nvSpPr>
              <p:cNvPr id="54" name="Text Box 129">
                <a:extLst>
                  <a:ext uri="{FF2B5EF4-FFF2-40B4-BE49-F238E27FC236}">
                    <a16:creationId xmlns:a16="http://schemas.microsoft.com/office/drawing/2014/main" id="{9CD5F59D-4A07-2C4C-AAD5-B9CB9ACB639F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1824" y="4128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5</a:t>
                </a:r>
              </a:p>
            </p:txBody>
          </p:sp>
          <p:sp>
            <p:nvSpPr>
              <p:cNvPr id="55" name="Text Box 130">
                <a:extLst>
                  <a:ext uri="{FF2B5EF4-FFF2-40B4-BE49-F238E27FC236}">
                    <a16:creationId xmlns:a16="http://schemas.microsoft.com/office/drawing/2014/main" id="{79BE65B6-8CBF-C443-8255-537C779FA1C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016" y="4128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6</a:t>
                </a:r>
              </a:p>
            </p:txBody>
          </p:sp>
          <p:sp>
            <p:nvSpPr>
              <p:cNvPr id="56" name="Text Box 131">
                <a:extLst>
                  <a:ext uri="{FF2B5EF4-FFF2-40B4-BE49-F238E27FC236}">
                    <a16:creationId xmlns:a16="http://schemas.microsoft.com/office/drawing/2014/main" id="{541A0951-73AA-F946-A95B-68B7B435AEA6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208" y="4128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7</a:t>
                </a:r>
              </a:p>
            </p:txBody>
          </p:sp>
          <p:sp>
            <p:nvSpPr>
              <p:cNvPr id="57" name="Text Box 132">
                <a:extLst>
                  <a:ext uri="{FF2B5EF4-FFF2-40B4-BE49-F238E27FC236}">
                    <a16:creationId xmlns:a16="http://schemas.microsoft.com/office/drawing/2014/main" id="{8D2EA162-F876-3B4E-B66D-E2A8F0103E34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400" y="4128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8</a:t>
                </a:r>
              </a:p>
            </p:txBody>
          </p:sp>
          <p:sp>
            <p:nvSpPr>
              <p:cNvPr id="58" name="Text Box 133">
                <a:extLst>
                  <a:ext uri="{FF2B5EF4-FFF2-40B4-BE49-F238E27FC236}">
                    <a16:creationId xmlns:a16="http://schemas.microsoft.com/office/drawing/2014/main" id="{A998DB60-3CD7-D847-9B39-661DA8B9F6E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592" y="4128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9</a:t>
                </a:r>
              </a:p>
            </p:txBody>
          </p:sp>
          <p:sp>
            <p:nvSpPr>
              <p:cNvPr id="59" name="Text Box 134">
                <a:extLst>
                  <a:ext uri="{FF2B5EF4-FFF2-40B4-BE49-F238E27FC236}">
                    <a16:creationId xmlns:a16="http://schemas.microsoft.com/office/drawing/2014/main" id="{2F4AF9E3-3D6F-6E42-AAC5-E8CB7359338A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2784" y="4129"/>
                <a:ext cx="23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10</a:t>
                </a:r>
              </a:p>
            </p:txBody>
          </p:sp>
          <p:sp>
            <p:nvSpPr>
              <p:cNvPr id="60" name="Text Box 135">
                <a:extLst>
                  <a:ext uri="{FF2B5EF4-FFF2-40B4-BE49-F238E27FC236}">
                    <a16:creationId xmlns:a16="http://schemas.microsoft.com/office/drawing/2014/main" id="{88810729-CCA5-6843-AD44-1D3808F39678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768" y="3408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3</a:t>
                </a:r>
              </a:p>
            </p:txBody>
          </p:sp>
          <p:sp>
            <p:nvSpPr>
              <p:cNvPr id="61" name="Text Box 136">
                <a:extLst>
                  <a:ext uri="{FF2B5EF4-FFF2-40B4-BE49-F238E27FC236}">
                    <a16:creationId xmlns:a16="http://schemas.microsoft.com/office/drawing/2014/main" id="{28687D8E-6FAB-5748-B08B-CFD10FDAC8D9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768" y="3216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4</a:t>
                </a:r>
              </a:p>
            </p:txBody>
          </p:sp>
          <p:sp>
            <p:nvSpPr>
              <p:cNvPr id="62" name="Text Box 137">
                <a:extLst>
                  <a:ext uri="{FF2B5EF4-FFF2-40B4-BE49-F238E27FC236}">
                    <a16:creationId xmlns:a16="http://schemas.microsoft.com/office/drawing/2014/main" id="{10F2753E-9C95-E047-8271-4A058B88C615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768" y="3024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5</a:t>
                </a:r>
              </a:p>
            </p:txBody>
          </p:sp>
          <p:sp>
            <p:nvSpPr>
              <p:cNvPr id="63" name="Text Box 138">
                <a:extLst>
                  <a:ext uri="{FF2B5EF4-FFF2-40B4-BE49-F238E27FC236}">
                    <a16:creationId xmlns:a16="http://schemas.microsoft.com/office/drawing/2014/main" id="{DFEEF222-1AC2-DD4E-867D-014F9DDF4951}"/>
                  </a:ext>
                </a:extLst>
              </p:cNvPr>
              <p:cNvSpPr txBox="1">
                <a:spLocks noChangeArrowheads="1"/>
              </p:cNvSpPr>
              <p:nvPr/>
            </p:nvSpPr>
            <p:spPr bwMode="gray">
              <a:xfrm>
                <a:off x="768" y="2832"/>
                <a:ext cx="194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/>
                <a:r>
                  <a:rPr lang="en-US" sz="800"/>
                  <a:t> 6</a:t>
                </a:r>
              </a:p>
            </p:txBody>
          </p:sp>
        </p:grpSp>
      </p:grpSp>
      <p:grpSp>
        <p:nvGrpSpPr>
          <p:cNvPr id="82" name="Group 95">
            <a:extLst>
              <a:ext uri="{FF2B5EF4-FFF2-40B4-BE49-F238E27FC236}">
                <a16:creationId xmlns:a16="http://schemas.microsoft.com/office/drawing/2014/main" id="{8D18423A-F919-4143-B6BD-52153ECDD3CA}"/>
              </a:ext>
            </a:extLst>
          </p:cNvPr>
          <p:cNvGrpSpPr>
            <a:grpSpLocks/>
          </p:cNvGrpSpPr>
          <p:nvPr/>
        </p:nvGrpSpPr>
        <p:grpSpPr bwMode="auto">
          <a:xfrm>
            <a:off x="2640511" y="4604406"/>
            <a:ext cx="388800" cy="583261"/>
            <a:chOff x="2971800" y="3657600"/>
            <a:chExt cx="428625" cy="857250"/>
          </a:xfrm>
        </p:grpSpPr>
        <p:grpSp>
          <p:nvGrpSpPr>
            <p:cNvPr id="83" name="Group 86">
              <a:extLst>
                <a:ext uri="{FF2B5EF4-FFF2-40B4-BE49-F238E27FC236}">
                  <a16:creationId xmlns:a16="http://schemas.microsoft.com/office/drawing/2014/main" id="{BD1759E8-5A2A-0D41-8CCE-AFBFF70DB4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1800" y="3657600"/>
              <a:ext cx="428625" cy="857250"/>
              <a:chOff x="1632" y="3936"/>
              <a:chExt cx="288" cy="576"/>
            </a:xfrm>
          </p:grpSpPr>
          <p:sp>
            <p:nvSpPr>
              <p:cNvPr id="85" name="Rectangle 87">
                <a:extLst>
                  <a:ext uri="{FF2B5EF4-FFF2-40B4-BE49-F238E27FC236}">
                    <a16:creationId xmlns:a16="http://schemas.microsoft.com/office/drawing/2014/main" id="{64F60E09-1F60-B342-8D9D-3750D910D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4224"/>
                <a:ext cx="288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AutoShape 88">
                <a:extLst>
                  <a:ext uri="{FF2B5EF4-FFF2-40B4-BE49-F238E27FC236}">
                    <a16:creationId xmlns:a16="http://schemas.microsoft.com/office/drawing/2014/main" id="{9FF4B66B-4F0B-7A4C-AEF2-F630E017D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936"/>
                <a:ext cx="288" cy="288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4" name="Oval 94">
              <a:extLst>
                <a:ext uri="{FF2B5EF4-FFF2-40B4-BE49-F238E27FC236}">
                  <a16:creationId xmlns:a16="http://schemas.microsoft.com/office/drawing/2014/main" id="{87C28FEF-BE22-0842-95B6-8CF1B074E6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4363" y="4038600"/>
              <a:ext cx="46037" cy="46038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7" name="Group 97">
            <a:extLst>
              <a:ext uri="{FF2B5EF4-FFF2-40B4-BE49-F238E27FC236}">
                <a16:creationId xmlns:a16="http://schemas.microsoft.com/office/drawing/2014/main" id="{A94F095C-CA58-5E40-BBCD-A6BDBE934000}"/>
              </a:ext>
            </a:extLst>
          </p:cNvPr>
          <p:cNvGrpSpPr>
            <a:grpSpLocks/>
          </p:cNvGrpSpPr>
          <p:nvPr/>
        </p:nvGrpSpPr>
        <p:grpSpPr bwMode="auto">
          <a:xfrm>
            <a:off x="8068036" y="4607429"/>
            <a:ext cx="388800" cy="583261"/>
            <a:chOff x="2895600" y="6705600"/>
            <a:chExt cx="428625" cy="857250"/>
          </a:xfrm>
        </p:grpSpPr>
        <p:sp>
          <p:nvSpPr>
            <p:cNvPr id="88" name="Rectangle 140">
              <a:extLst>
                <a:ext uri="{FF2B5EF4-FFF2-40B4-BE49-F238E27FC236}">
                  <a16:creationId xmlns:a16="http://schemas.microsoft.com/office/drawing/2014/main" id="{3F293E9A-0EA5-964C-AC31-B943E55D1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7134225"/>
              <a:ext cx="428625" cy="4286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9" name="AutoShape 141">
              <a:extLst>
                <a:ext uri="{FF2B5EF4-FFF2-40B4-BE49-F238E27FC236}">
                  <a16:creationId xmlns:a16="http://schemas.microsoft.com/office/drawing/2014/main" id="{BE3F130A-AFA3-7B43-BBFC-4AFDF001C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6705600"/>
              <a:ext cx="428625" cy="428625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" name="Oval 96">
              <a:extLst>
                <a:ext uri="{FF2B5EF4-FFF2-40B4-BE49-F238E27FC236}">
                  <a16:creationId xmlns:a16="http://schemas.microsoft.com/office/drawing/2014/main" id="{7DA8C98E-6248-F748-9E4C-B72B06F1B6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8481" y="7086600"/>
              <a:ext cx="45719" cy="45719"/>
            </a:xfrm>
            <a:prstGeom prst="ellipse">
              <a:avLst/>
            </a:prstGeom>
            <a:solidFill>
              <a:schemeClr val="tx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BEB082B8-E526-C040-8742-346E6127E5BC}"/>
              </a:ext>
            </a:extLst>
          </p:cNvPr>
          <p:cNvSpPr txBox="1"/>
          <p:nvPr/>
        </p:nvSpPr>
        <p:spPr>
          <a:xfrm>
            <a:off x="609600" y="3897703"/>
            <a:ext cx="20874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Translate by</a:t>
            </a:r>
          </a:p>
          <a:p>
            <a:r>
              <a:rPr lang="en-US" sz="2000" i="1" dirty="0"/>
              <a:t>x = 8</a:t>
            </a:r>
            <a:r>
              <a:rPr lang="en-US" sz="2000" dirty="0"/>
              <a:t>, </a:t>
            </a:r>
            <a:r>
              <a:rPr lang="en-US" sz="2000" i="1" dirty="0"/>
              <a:t>y = 0</a:t>
            </a:r>
            <a:r>
              <a:rPr lang="en-US" sz="2000" dirty="0"/>
              <a:t>, then</a:t>
            </a:r>
          </a:p>
          <a:p>
            <a:r>
              <a:rPr lang="en-US" sz="2000" dirty="0"/>
              <a:t>rotate by 45</a:t>
            </a:r>
            <a:r>
              <a:rPr lang="en-US" sz="2000" baseline="30000" dirty="0"/>
              <a:t>o</a:t>
            </a:r>
            <a:endParaRPr lang="en-US" sz="20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662BF6B-0679-5849-BD35-F9D6B0753925}"/>
              </a:ext>
            </a:extLst>
          </p:cNvPr>
          <p:cNvSpPr txBox="1"/>
          <p:nvPr/>
        </p:nvSpPr>
        <p:spPr>
          <a:xfrm>
            <a:off x="6138373" y="3628131"/>
            <a:ext cx="1802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Rotate by 45</a:t>
            </a:r>
            <a:r>
              <a:rPr lang="en-US" sz="2000" baseline="30000" dirty="0"/>
              <a:t>o</a:t>
            </a:r>
            <a:r>
              <a:rPr lang="en-US" sz="2000" dirty="0"/>
              <a:t>,</a:t>
            </a:r>
          </a:p>
          <a:p>
            <a:r>
              <a:rPr lang="en-US" sz="2000" dirty="0"/>
              <a:t>then translate</a:t>
            </a:r>
          </a:p>
          <a:p>
            <a:r>
              <a:rPr lang="en-US" sz="2000" dirty="0"/>
              <a:t>by </a:t>
            </a:r>
            <a:r>
              <a:rPr lang="en-US" sz="2000" i="1" dirty="0"/>
              <a:t>x = 8</a:t>
            </a:r>
            <a:r>
              <a:rPr lang="en-US" sz="2000" dirty="0"/>
              <a:t>, </a:t>
            </a:r>
            <a:r>
              <a:rPr lang="en-US" sz="2000" i="1" dirty="0"/>
              <a:t>y = 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355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11111E-6 L 0.17409 -0.0016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409 -0.00162 C 0.17318 -0.02037 0.17227 -0.03912 0.16771 -0.05486 C 0.16328 -0.0706 0.15521 -0.08495 0.14701 -0.0963 C 0.1388 -0.10787 0.12578 -0.11713 0.11914 -0.12338 C 0.11237 -0.1294 0.1086 -0.13079 0.10612 -0.13287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8" y="-657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23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38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17136 -0.0034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68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EED4-6CAC-7749-B2D6-00A36D35E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Composing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91D59F2-5342-F249-817E-4767B82373F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Translate First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chemeClr val="tx1">
                                        <a:lumMod val="95000"/>
                                        <a:lumOff val="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𝑑𝑥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𝑑𝑦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l-GR" sz="24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en-US" sz="2400" b="1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Rotate First</a:t>
                </a: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28600" indent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l-GR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l-GR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l-GR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l-GR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l-GR" sz="24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endParaRPr lang="en-US" sz="2400" b="1" dirty="0"/>
              </a:p>
              <a:p>
                <a:pPr marL="228600" indent="0"/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91D59F2-5342-F249-817E-4767B82373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0A5FC-5E87-CE4A-8630-E215A507BD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3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1EDD9-7575-DA4C-923B-CC36FC769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of a 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9A69B3-CC75-4142-9D40-20973768A1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>
              <a:spcBef>
                <a:spcPts val="535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dirty="0"/>
              <a:t>What is the inverse of a sequence of transformations?</a:t>
            </a:r>
          </a:p>
          <a:p>
            <a:pPr marL="655959" lvl="1" indent="-285750" defTabSz="914400">
              <a:spcBef>
                <a:spcPts val="535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</a:pPr>
            <a:r>
              <a:rPr lang="en-US" sz="3200" i="1" dirty="0"/>
              <a:t>(</a:t>
            </a:r>
            <a:r>
              <a:rPr lang="en-US" sz="3200" b="1" i="1" dirty="0"/>
              <a:t>M</a:t>
            </a:r>
            <a:r>
              <a:rPr lang="en-US" sz="3200" b="1" i="1" baseline="-25000" dirty="0"/>
              <a:t>1</a:t>
            </a:r>
            <a:r>
              <a:rPr lang="en-US" sz="3200" b="1" i="1" dirty="0"/>
              <a:t>M</a:t>
            </a:r>
            <a:r>
              <a:rPr lang="en-US" sz="3200" b="1" i="1" baseline="-25000" dirty="0"/>
              <a:t>2</a:t>
            </a:r>
            <a:r>
              <a:rPr lang="en-US" sz="3200" i="1" dirty="0"/>
              <a:t>…</a:t>
            </a:r>
            <a:r>
              <a:rPr lang="en-US" sz="3200" b="1" i="1" dirty="0"/>
              <a:t>M</a:t>
            </a:r>
            <a:r>
              <a:rPr lang="en-US" sz="3200" b="1" i="1" baseline="-25000" dirty="0"/>
              <a:t>n</a:t>
            </a:r>
            <a:r>
              <a:rPr lang="en-US" sz="3200" i="1" dirty="0"/>
              <a:t>)</a:t>
            </a:r>
            <a:r>
              <a:rPr lang="en-US" sz="3200" i="1" baseline="30000" dirty="0"/>
              <a:t>-1</a:t>
            </a:r>
            <a:r>
              <a:rPr lang="en-US" sz="3200" i="1" dirty="0"/>
              <a:t> = </a:t>
            </a:r>
            <a:r>
              <a:rPr lang="en-US" sz="3200" b="1" i="1" dirty="0"/>
              <a:t>M</a:t>
            </a:r>
            <a:r>
              <a:rPr lang="en-US" sz="3200" b="1" i="1" baseline="-25000" dirty="0"/>
              <a:t>n</a:t>
            </a:r>
            <a:r>
              <a:rPr lang="en-US" sz="3200" i="1" baseline="30000" dirty="0"/>
              <a:t>-1</a:t>
            </a:r>
            <a:r>
              <a:rPr lang="en-US" sz="3200" b="1" i="1" dirty="0"/>
              <a:t>M</a:t>
            </a:r>
            <a:r>
              <a:rPr lang="en-US" sz="3200" b="1" i="1" baseline="-25000" dirty="0"/>
              <a:t>n-1</a:t>
            </a:r>
            <a:r>
              <a:rPr lang="en-US" sz="3200" i="1" baseline="30000" dirty="0"/>
              <a:t>-1</a:t>
            </a:r>
            <a:r>
              <a:rPr lang="en-US" sz="3200" i="1" dirty="0"/>
              <a:t>…</a:t>
            </a:r>
            <a:r>
              <a:rPr lang="en-US" sz="3200" b="1" i="1" dirty="0"/>
              <a:t>M</a:t>
            </a:r>
            <a:r>
              <a:rPr lang="en-US" sz="3200" b="1" i="1" baseline="-25000" dirty="0"/>
              <a:t>1</a:t>
            </a:r>
            <a:r>
              <a:rPr lang="en-US" sz="3200" i="1" baseline="30000" dirty="0"/>
              <a:t>-1</a:t>
            </a:r>
            <a:endParaRPr lang="en-US" sz="3200" dirty="0"/>
          </a:p>
          <a:p>
            <a:pPr marL="285750" indent="-285750" defTabSz="914400">
              <a:spcBef>
                <a:spcPts val="535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</a:pPr>
            <a:r>
              <a:rPr lang="en-US" dirty="0"/>
              <a:t>Inverse of a sequence of transformations is the composition of the inverses of each transformation in </a:t>
            </a:r>
            <a:r>
              <a:rPr lang="en-US" b="1" dirty="0"/>
              <a:t>reverse</a:t>
            </a:r>
            <a:r>
              <a:rPr lang="en-US" dirty="0"/>
              <a:t> order!</a:t>
            </a:r>
          </a:p>
          <a:p>
            <a:pPr marL="685800" indent="-4572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A37CD-21EC-804B-912B-2FB990444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3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A908F-081B-9448-92AB-03CAA69A8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Game!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C76B3-448C-A24D-8462-29D02A6BCD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55A48-00AC-6748-A2A5-83F63689A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762" y="1600386"/>
            <a:ext cx="4278475" cy="43908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85FA68-0CFE-654C-93FF-47C425018DB1}"/>
              </a:ext>
            </a:extLst>
          </p:cNvPr>
          <p:cNvSpPr txBox="1"/>
          <p:nvPr/>
        </p:nvSpPr>
        <p:spPr>
          <a:xfrm>
            <a:off x="782908" y="6341191"/>
            <a:ext cx="10328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Try it yourself! Link to .jar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You’ll need a Java runtime, then run </a:t>
            </a:r>
            <a:r>
              <a:rPr lang="en-US" dirty="0">
                <a:latin typeface="Inconsolata" pitchFamily="49" charset="77"/>
              </a:rPr>
              <a:t>java –jar </a:t>
            </a:r>
            <a:r>
              <a:rPr lang="en-US" dirty="0" err="1">
                <a:latin typeface="Inconsolata" pitchFamily="49" charset="77"/>
              </a:rPr>
              <a:t>transformation_game.jar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748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20E8-96CF-DD49-A2A8-FC5E8088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3D Transformations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76C82-6605-DF4A-8E29-17A7C2138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609E-710C-3245-A555-8CD79AB23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06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1589D-43D1-704E-AB23-7B48E62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8B165C-EA89-DC48-9A74-3494AF84724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Just add one more coordinate/axis!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Embed scale and rotation matrices as upper left submatrices and translation vectors as upper right sub vectors of the right column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28600" indent="0" algn="ctr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m:rPr>
                        <m:nor/>
                      </m:rPr>
                      <a:rPr lang="en-US" dirty="0"/>
                      <m:t>	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		</a:t>
                </a:r>
              </a:p>
              <a:p>
                <a:pPr marL="228600" indent="0"/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38B165C-EA89-DC48-9A74-3494AF847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1D72B-12DC-D945-9A57-11464D5FF2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5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592-9D4A-634B-BE7C-D7099311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Matrix Formulas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900BA-292B-914D-ACB1-B74BFF21D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F048F5-2BCD-F14A-B079-9129408BE4C1}"/>
                  </a:ext>
                </a:extLst>
              </p:cNvPr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057841"/>
                  </p:ext>
                </p:extLst>
              </p:nvPr>
            </p:nvGraphicFramePr>
            <p:xfrm>
              <a:off x="497477" y="1804973"/>
              <a:ext cx="11197045" cy="452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3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488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4360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Transformation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Matrix</a:t>
                          </a: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21991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Scaling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sz="1400" b="1" i="1" baseline="-25000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sz="1400" b="1" i="1" baseline="-25000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𝒔</m:t>
                                          </m:r>
                                          <m:r>
                                            <a:rPr lang="en-US" sz="1400" b="1" i="1" baseline="-25000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646369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Rotation</a:t>
                          </a:r>
                        </a:p>
                        <a:p>
                          <a:r>
                            <a:rPr lang="en-US" sz="1400" dirty="0"/>
                            <a:t>(Axis Aligned)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l-GR" sz="14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b="1" i="1" smtClean="0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,</a:t>
                          </a:r>
                          <a:r>
                            <a:rPr lang="en-US" sz="14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  <m:r>
                                <a:rPr lang="el-GR" sz="14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b="1" i="1" smtClean="0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4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  <m:r>
                                <a:rPr lang="el-GR" sz="14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b="1" i="1" smtClean="0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219913"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Translation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𝒅𝒙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𝒅𝒚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𝒅𝒛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F048F5-2BCD-F14A-B079-9129408BE4C1}"/>
                  </a:ext>
                </a:extLst>
              </p:cNvPr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057841"/>
                  </p:ext>
                </p:extLst>
              </p:nvPr>
            </p:nvGraphicFramePr>
            <p:xfrm>
              <a:off x="497477" y="1804973"/>
              <a:ext cx="11197045" cy="452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3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488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4360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Transformation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Matrix</a:t>
                          </a: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21991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Scaling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31988" t="-40625" r="-448" b="-2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646369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Rotation</a:t>
                          </a:r>
                        </a:p>
                        <a:p>
                          <a:r>
                            <a:rPr lang="en-US" sz="1400" dirty="0"/>
                            <a:t>(Axis Aligned)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31988" t="-103846" r="-448" b="-7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219913"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Translation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31988" t="-276042" r="-44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52E17B-7114-E144-BB37-EA578166BFA1}"/>
              </a:ext>
            </a:extLst>
          </p:cNvPr>
          <p:cNvSpPr txBox="1"/>
          <p:nvPr/>
        </p:nvSpPr>
        <p:spPr>
          <a:xfrm>
            <a:off x="5535386" y="12246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50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592-9D4A-634B-BE7C-D70993115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900BA-292B-914D-ACB1-B74BFF21D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F048F5-2BCD-F14A-B079-9129408BE4C1}"/>
                  </a:ext>
                </a:extLst>
              </p:cNvPr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7360462"/>
                  </p:ext>
                </p:extLst>
              </p:nvPr>
            </p:nvGraphicFramePr>
            <p:xfrm>
              <a:off x="497477" y="1804973"/>
              <a:ext cx="11197045" cy="452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3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488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4360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Transformation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Matrix</a:t>
                          </a: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21991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Scaling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𝒔𝒙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𝒔𝒚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𝒔𝒛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646369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Rotation</a:t>
                          </a:r>
                        </a:p>
                        <a:p>
                          <a:r>
                            <a:rPr lang="en-US" sz="1400" dirty="0"/>
                            <a:t>(Axis Aligned)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l-GR" sz="14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b="1" i="1" smtClean="0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</a:rPr>
                            <a:t>,</a:t>
                          </a:r>
                          <a:r>
                            <a:rPr lang="en-US" sz="14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  <m:r>
                                <a:rPr lang="el-GR" sz="14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b="1" i="1" smtClean="0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4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</m:sub>
                              </m:sSub>
                              <m:r>
                                <a:rPr lang="el-GR" sz="1400" b="1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  <m:r>
                                <a:rPr lang="en-US" sz="1400" b="1" i="1" smtClean="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b="1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400" b="1" i="1" smtClean="0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𝒔𝒊𝒏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𝒄𝒐𝒔</m:t>
                                        </m:r>
                                        <m:d>
                                          <m:dPr>
                                            <m:ctrlPr>
                                              <a:rPr lang="en-US" sz="1400" b="1" i="1" smtClean="0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l-GR" sz="1400" b="1" i="1">
                                                <a:solidFill>
                                                  <a:schemeClr val="tx1">
                                                    <a:lumMod val="95000"/>
                                                    <a:lumOff val="5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e>
                                      <m:e>
                                        <m: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219913"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Translation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sz="1400" b="1" i="1" smtClean="0">
                                        <a:solidFill>
                                          <a:schemeClr val="tx1">
                                            <a:lumMod val="95000"/>
                                            <a:lumOff val="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4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1400" b="1" i="1" smtClean="0">
                                            <a:solidFill>
                                              <a:schemeClr val="tx1">
                                                <a:lumMod val="95000"/>
                                                <a:lumOff val="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𝒅𝒙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𝒅𝒚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𝒅𝒛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𝟎</m:t>
                                          </m:r>
                                        </m:e>
                                        <m:e>
                                          <m:r>
                                            <a:rPr lang="en-US" sz="1400" b="1" i="1" smtClean="0">
                                              <a:solidFill>
                                                <a:schemeClr val="tx1">
                                                  <a:lumMod val="95000"/>
                                                  <a:lumOff val="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oMath>
                            </m:oMathPara>
                          </a14:m>
                          <a:endParaRPr lang="en-US" sz="1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</a:endParaRP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29F048F5-2BCD-F14A-B079-9129408BE4C1}"/>
                  </a:ext>
                </a:extLst>
              </p:cNvPr>
              <p:cNvGraphicFramePr>
                <a:graphicFrameLocks noGrp="1"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7360462"/>
                  </p:ext>
                </p:extLst>
              </p:nvPr>
            </p:nvGraphicFramePr>
            <p:xfrm>
              <a:off x="497477" y="1804973"/>
              <a:ext cx="11197045" cy="4529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836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4886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43605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Transformation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Matrix</a:t>
                          </a:r>
                        </a:p>
                      </a:txBody>
                      <a:tcPr marL="79958" marR="79958" marT="29987" marB="29987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219913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Scaling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31988" t="-40625" r="-448" b="-2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646369"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Rotation</a:t>
                          </a:r>
                        </a:p>
                        <a:p>
                          <a:r>
                            <a:rPr lang="en-US" sz="1400" dirty="0"/>
                            <a:t>(Axis Aligned)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31988" t="-103846" r="-448" b="-7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219913">
                    <a:tc>
                      <a:txBody>
                        <a:bodyPr/>
                        <a:lstStyle/>
                        <a:p>
                          <a:r>
                            <a:rPr lang="en-US" sz="1400"/>
                            <a:t>Translation</a:t>
                          </a:r>
                        </a:p>
                      </a:txBody>
                      <a:tcPr marL="79958" marR="79958" marT="29987" marB="2998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958" marR="79958" marT="29987" marB="29987">
                        <a:blipFill>
                          <a:blip r:embed="rId2"/>
                          <a:stretch>
                            <a:fillRect l="-31988" t="-276042" r="-448" b="-20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C52E17B-7114-E144-BB37-EA578166BFA1}"/>
              </a:ext>
            </a:extLst>
          </p:cNvPr>
          <p:cNvSpPr txBox="1"/>
          <p:nvPr/>
        </p:nvSpPr>
        <p:spPr>
          <a:xfrm>
            <a:off x="5535386" y="122464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89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1F4CC-8D79-7943-BF0C-33E94AB6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“transformation?”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4C319DA-E7F7-3A4B-B5C7-053F141314D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 our purposes, a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a function that acts on space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2D: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3D: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: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Some examples of 2D transformations: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4C319DA-E7F7-3A4B-B5C7-053F141314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681" r="-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0B5F4-5314-A54D-B9F4-4AD3CD8BC4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4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3337FD-654B-6B48-B674-1CB377DEA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Transformation Matrices in GLM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393D91-0A61-EA4F-8F9E-9FB53F131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# include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glm.hpp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</a:t>
            </a:r>
          </a:p>
          <a:p>
            <a:endParaRPr lang="en-US" sz="2000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//construct a 4D vector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::vec4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originalVector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::vec4(10.0f, 10.0f, 10.0f, 1.0f);</a:t>
            </a:r>
          </a:p>
          <a:p>
            <a:endParaRPr lang="en-US" sz="2000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//construct a matrix for translate, scale, and rotate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::mat4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translateMatrix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::translate(0.5f, 0.5f, 0.5f);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::mat4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scaleMatrix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::scale(2.0f, 2.0f, 2.0f);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::mat4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rotationMatrix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::rotate(3.14f, 1.0f, 0.0f, 0.f);</a:t>
            </a:r>
          </a:p>
          <a:p>
            <a:endParaRPr lang="en-US" sz="2000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//composition and apply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::mat4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transformMatrix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translateMatrix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rotationMatrix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scaleMatrix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::vec4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transformedVector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transformMatrix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originalVector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A377F-0D61-9F49-AB6B-FB258052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3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3337FD-654B-6B48-B674-1CB377DEA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Transformation Matrices in GLM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393D91-0A61-EA4F-8F9E-9FB53F131B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# include &lt;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glm.hpp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&gt;</a:t>
            </a:r>
          </a:p>
          <a:p>
            <a:endParaRPr lang="en-US" sz="2000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//construct a 4D vector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::vec4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originalVector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::vec4(10.0f, 10.0f, 10.0f, 1.0f);</a:t>
            </a:r>
          </a:p>
          <a:p>
            <a:endParaRPr lang="en-US" sz="2000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//construct a matrix for translate, scale, and rotate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::mat4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translateMatrix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::translate(0.5f, 0.5f, 0.5f);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::mat4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scaleMatrix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::scale(2.0f, 2.0f, 2.0f);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::mat4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rotationMatrix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::rotate(3.14f, 1.0f, 0.0f, 0.f);</a:t>
            </a:r>
          </a:p>
          <a:p>
            <a:endParaRPr lang="en-US" sz="2000" dirty="0">
              <a:latin typeface="Consolas" panose="020B0609020204030204" pitchFamily="49" charset="0"/>
              <a:ea typeface="Cambria Math" panose="02040503050406030204" pitchFamily="18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//composition and apply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::mat4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transformMatrix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translateMatrix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rotationMatrix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scaleMatrix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glm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::vec4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transformedVector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transformMatrix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 * </a:t>
            </a:r>
            <a:r>
              <a:rPr lang="en-US" sz="2000" dirty="0" err="1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originalVector</a:t>
            </a:r>
            <a:r>
              <a:rPr lang="en-US" sz="2000" dirty="0">
                <a:latin typeface="Consolas" panose="020B0609020204030204" pitchFamily="49" charset="0"/>
                <a:ea typeface="Cambria Math" panose="02040503050406030204" pitchFamily="18" charset="0"/>
                <a:cs typeface="Consolas" panose="020B0609020204030204" pitchFamily="49" charset="0"/>
              </a:rPr>
              <a:t>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5A377F-0D61-9F49-AB6B-FB2580520D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08E7EA-6226-5C43-B5AF-1653EF58F85A}"/>
              </a:ext>
            </a:extLst>
          </p:cNvPr>
          <p:cNvCxnSpPr/>
          <p:nvPr/>
        </p:nvCxnSpPr>
        <p:spPr>
          <a:xfrm>
            <a:off x="7358743" y="4626429"/>
            <a:ext cx="2144486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DE95448-2E66-FD4E-81B0-9077596FB65D}"/>
              </a:ext>
            </a:extLst>
          </p:cNvPr>
          <p:cNvSpPr txBox="1"/>
          <p:nvPr/>
        </p:nvSpPr>
        <p:spPr>
          <a:xfrm>
            <a:off x="7739743" y="4671951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6"/>
                </a:solidFill>
                <a:latin typeface="Ubuntu" panose="020B0504030602030204" pitchFamily="34" charset="0"/>
              </a:rPr>
              <a:t>Rotation axis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9E15E2-72CB-2C48-A406-75BC39A4D687}"/>
              </a:ext>
            </a:extLst>
          </p:cNvPr>
          <p:cNvCxnSpPr>
            <a:cxnSpLocks/>
          </p:cNvCxnSpPr>
          <p:nvPr/>
        </p:nvCxnSpPr>
        <p:spPr>
          <a:xfrm>
            <a:off x="6357256" y="4626429"/>
            <a:ext cx="718458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55CE1E-833B-9E4D-B71A-B8BD44886C64}"/>
              </a:ext>
            </a:extLst>
          </p:cNvPr>
          <p:cNvSpPr txBox="1"/>
          <p:nvPr/>
        </p:nvSpPr>
        <p:spPr>
          <a:xfrm>
            <a:off x="5628782" y="4671951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accent4"/>
                </a:solidFill>
                <a:latin typeface="Ubuntu" panose="020B0504030602030204" pitchFamily="34" charset="0"/>
              </a:rPr>
              <a:t>Rotation angle</a:t>
            </a:r>
          </a:p>
        </p:txBody>
      </p:sp>
    </p:spTree>
    <p:extLst>
      <p:ext uri="{BB962C8B-B14F-4D97-AF65-F5344CB8AC3E}">
        <p14:creationId xmlns:p14="http://schemas.microsoft.com/office/powerpoint/2010/main" val="37603354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20E8-96CF-DD49-A2A8-FC5E8088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about arbitrary axes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76C82-6605-DF4A-8E29-17A7C2138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609E-710C-3245-A555-8CD79AB23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26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84C0A-C170-9C4F-9263-C46626F8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Non-Axis Aligned 3D Rotation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3632D5-61BE-3442-A846-E1A0D39D0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In 3D, you can rotate about an arbitrary axis! How to achieve this?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Euler Angles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Axis Angle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Quaternions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947B-0FFD-CC41-B99A-F296E6C45B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F091F-A66E-6345-BE20-F3863997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70"/>
          <a:stretch/>
        </p:blipFill>
        <p:spPr>
          <a:xfrm>
            <a:off x="0" y="4273379"/>
            <a:ext cx="12192000" cy="20353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1D86105-5F87-FB43-BED0-585A6A5D9272}"/>
              </a:ext>
            </a:extLst>
          </p:cNvPr>
          <p:cNvSpPr/>
          <p:nvPr/>
        </p:nvSpPr>
        <p:spPr>
          <a:xfrm>
            <a:off x="406401" y="632175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https://create3dcharacters.com/maya-animation-graph-editor-fundamentals/</a:t>
            </a:r>
          </a:p>
        </p:txBody>
      </p:sp>
    </p:spTree>
    <p:extLst>
      <p:ext uri="{BB962C8B-B14F-4D97-AF65-F5344CB8AC3E}">
        <p14:creationId xmlns:p14="http://schemas.microsoft.com/office/powerpoint/2010/main" val="201251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84C0A-C170-9C4F-9263-C46626F8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Non-Axis Aligned 3D Rotation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3632D5-61BE-3442-A846-E1A0D39D0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In 3D, you can rotate about an arbitrary axis! How to achieve this?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b="1" dirty="0"/>
              <a:t>Euler Angles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Axis Angle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Quaternions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947B-0FFD-CC41-B99A-F296E6C45B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F091F-A66E-6345-BE20-F3863997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70"/>
          <a:stretch/>
        </p:blipFill>
        <p:spPr>
          <a:xfrm>
            <a:off x="0" y="4273379"/>
            <a:ext cx="12192000" cy="20353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F09B7C-8D03-8E4E-985E-C9CED10E7E85}"/>
              </a:ext>
            </a:extLst>
          </p:cNvPr>
          <p:cNvSpPr/>
          <p:nvPr/>
        </p:nvSpPr>
        <p:spPr>
          <a:xfrm>
            <a:off x="406401" y="632175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https://create3dcharacters.com/maya-animation-graph-editor-fundamentals/</a:t>
            </a:r>
          </a:p>
        </p:txBody>
      </p:sp>
    </p:spTree>
    <p:extLst>
      <p:ext uri="{BB962C8B-B14F-4D97-AF65-F5344CB8AC3E}">
        <p14:creationId xmlns:p14="http://schemas.microsoft.com/office/powerpoint/2010/main" val="11647409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CE9AA-E482-6347-8F67-81A6A855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Euler Angles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DE781-5F6E-AE40-BB73-649FDE015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ts val="535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dirty="0"/>
              <a:t>Composition of 3 different angles of </a:t>
            </a:r>
            <a:r>
              <a:rPr lang="en-US" b="1" dirty="0"/>
              <a:t>counter-clockwise</a:t>
            </a:r>
            <a:r>
              <a:rPr lang="en-US" dirty="0"/>
              <a:t> rotation around 3 axes (Pitch, Yaw, Roll)</a:t>
            </a:r>
          </a:p>
          <a:p>
            <a:pPr marL="800100" lvl="1" indent="-342900">
              <a:spcBef>
                <a:spcPts val="535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3200" i="1" dirty="0"/>
              <a:t>x</a:t>
            </a:r>
            <a:r>
              <a:rPr lang="en-US" sz="3200" dirty="0"/>
              <a:t> axis in the </a:t>
            </a:r>
            <a:r>
              <a:rPr lang="en-US" sz="3200" i="1" dirty="0" err="1"/>
              <a:t>yz</a:t>
            </a:r>
            <a:r>
              <a:rPr lang="en-US" sz="3200" dirty="0"/>
              <a:t> plane by </a:t>
            </a: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ψ</a:t>
            </a:r>
            <a:endParaRPr lang="en-US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800100" lvl="1" indent="-342900">
              <a:spcBef>
                <a:spcPts val="535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 </a:t>
            </a:r>
            <a:r>
              <a:rPr lang="en-US" sz="3200" i="1" dirty="0"/>
              <a:t>y</a:t>
            </a:r>
            <a:r>
              <a:rPr lang="en-US" sz="3200" dirty="0"/>
              <a:t> axis in the </a:t>
            </a:r>
            <a:r>
              <a:rPr lang="en-US" sz="3200" i="1" dirty="0" err="1"/>
              <a:t>zx</a:t>
            </a:r>
            <a:r>
              <a:rPr lang="en-US" sz="3200" dirty="0"/>
              <a:t> plane by </a:t>
            </a:r>
            <a:r>
              <a:rPr lang="en-US" sz="32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endParaRPr lang="en-US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800100" lvl="1" indent="-342900">
              <a:spcBef>
                <a:spcPts val="535"/>
              </a:spcBef>
              <a:buClr>
                <a:schemeClr val="tx1"/>
              </a:buClr>
              <a:buSzPct val="76000"/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 </a:t>
            </a:r>
            <a:r>
              <a:rPr lang="en-US" sz="3200" i="1" dirty="0"/>
              <a:t>z</a:t>
            </a:r>
            <a:r>
              <a:rPr lang="en-US" sz="3200" dirty="0"/>
              <a:t> axis in the </a:t>
            </a:r>
            <a:r>
              <a:rPr lang="en-US" sz="3200" i="1" dirty="0" err="1"/>
              <a:t>xy</a:t>
            </a:r>
            <a:r>
              <a:rPr lang="en-US" sz="3200" dirty="0"/>
              <a:t> plane by </a:t>
            </a:r>
            <a:r>
              <a:rPr lang="en-US" sz="3200" dirty="0" err="1"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ϕ</a:t>
            </a:r>
            <a:endParaRPr lang="en-US" sz="3200" dirty="0">
              <a:latin typeface="Cambria Math" panose="02040503050406030204" pitchFamily="18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104DD-552B-9A4E-AEEA-4282061059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57F007-25AF-C54C-944C-BBA7952DF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4619784"/>
            <a:ext cx="3543300" cy="20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8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D80D-36EA-784C-B12E-82F03DFD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Angles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EC7173-819C-1C46-9C39-3F5B1C5681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228600" indent="0"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7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l-GR" sz="1700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700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7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7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en-US" sz="1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7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l-GR" sz="1700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700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7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7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en-US" sz="1700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7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700" b="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l-GR" sz="1700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700" b="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700" i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en-US" sz="1700" i="1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d>
                                <m:dPr>
                                  <m:ctrlPr>
                                    <a:rPr lang="en-US" sz="17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l-GR" sz="1700" b="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700" b="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28600" indent="0" algn="ctr"/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Note these differ only in how the 3x3 submatrix is embedded in the homogeneous matrix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You can compose these matrices to form a composite rotation matrix 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b="1" dirty="0"/>
                  <a:t>But...suffers from Gimbal Lock 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AEC7173-819C-1C46-9C39-3F5B1C568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60DA4-166A-AE4E-871F-F44B175C47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7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3303C-EBD6-1147-9220-0EC6F0691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 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7A4A5-027B-5E46-9E9B-3616BDC6E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2165350"/>
          </a:xfrm>
        </p:spPr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Gimbal lock is the loss of (at least) one degree of freedom in three-gimbal mechanism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The animation below shows a particularly bad example where all three gimbals perform the same rotation.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4043A-3DD7-A34B-AE22-E0AE2AFA6E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44D32-1CE9-404C-8996-D941E7681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720309"/>
            <a:ext cx="2540000" cy="2540000"/>
          </a:xfrm>
          <a:prstGeom prst="rect">
            <a:avLst/>
          </a:prstGeom>
        </p:spPr>
      </p:pic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D4C2460-7437-224F-B940-004896B3A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3765551"/>
            <a:ext cx="2540000" cy="2540000"/>
          </a:xfrm>
          <a:prstGeom prst="rect">
            <a:avLst/>
          </a:prstGeom>
        </p:spPr>
      </p:pic>
      <p:pic>
        <p:nvPicPr>
          <p:cNvPr id="10" name="Picture 9" descr="A picture containing spectacles&#10;&#10;Description automatically generated">
            <a:extLst>
              <a:ext uri="{FF2B5EF4-FFF2-40B4-BE49-F238E27FC236}">
                <a16:creationId xmlns:a16="http://schemas.microsoft.com/office/drawing/2014/main" id="{710E1693-67AF-0143-812A-94575296D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400" y="3863182"/>
            <a:ext cx="2540000" cy="2540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56ABCD-C13B-4949-8129-8E21EC8E87FB}"/>
              </a:ext>
            </a:extLst>
          </p:cNvPr>
          <p:cNvSpPr/>
          <p:nvPr/>
        </p:nvSpPr>
        <p:spPr>
          <a:xfrm>
            <a:off x="1238526" y="6425404"/>
            <a:ext cx="344998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</a:rPr>
              <a:t>en.wikipedia.org</a:t>
            </a:r>
            <a:r>
              <a:rPr lang="en-US" dirty="0">
                <a:latin typeface="Arial" panose="020B0604020202020204" pitchFamily="34" charset="0"/>
              </a:rPr>
              <a:t>/wiki/</a:t>
            </a:r>
            <a:r>
              <a:rPr lang="en-US" dirty="0" err="1">
                <a:latin typeface="Arial" panose="020B0604020202020204" pitchFamily="34" charset="0"/>
              </a:rPr>
              <a:t>Gimbal_lock</a:t>
            </a:r>
            <a:r>
              <a:rPr lang="en-US" dirty="0">
                <a:latin typeface="Arial" panose="020B0604020202020204" pitchFamily="34" charset="0"/>
              </a:rPr>
              <a:t> </a:t>
            </a:r>
            <a:endParaRPr lang="en-US" dirty="0"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F5EB4F-F7F1-474B-A403-317E8B0AD762}"/>
              </a:ext>
            </a:extLst>
          </p:cNvPr>
          <p:cNvSpPr/>
          <p:nvPr/>
        </p:nvSpPr>
        <p:spPr>
          <a:xfrm>
            <a:off x="6083427" y="6440383"/>
            <a:ext cx="7617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Normal</a:t>
            </a:r>
            <a:endParaRPr lang="en-US" dirty="0"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8549C6-7A65-714A-96DD-3061CC82428F}"/>
              </a:ext>
            </a:extLst>
          </p:cNvPr>
          <p:cNvSpPr/>
          <p:nvPr/>
        </p:nvSpPr>
        <p:spPr>
          <a:xfrm>
            <a:off x="9194926" y="6394038"/>
            <a:ext cx="11801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Gimbal Lock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5854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0679A-402B-264A-AB5D-75BF0F46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 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9233C0-B559-454D-8728-2F18DA322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1251211"/>
          </a:xfrm>
        </p:spPr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Why this matters for computer graphics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Interpolation between rotations can look arbitrarily weird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3CF55-4E6E-C545-A8E4-FE88AAF09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Screen Recording 2021-08-16 at 1.34.44 AM" descr="Screen Recording 2021-08-16 at 1.34.44 AM">
            <a:hlinkClick r:id="" action="ppaction://media"/>
            <a:extLst>
              <a:ext uri="{FF2B5EF4-FFF2-40B4-BE49-F238E27FC236}">
                <a16:creationId xmlns:a16="http://schemas.microsoft.com/office/drawing/2014/main" id="{C3D355C1-7BFA-5845-AECE-ECED8BFF2A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17009" y="2851413"/>
            <a:ext cx="6157982" cy="35049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58BA16-9699-3F48-8B5A-B28F6922B53D}"/>
              </a:ext>
            </a:extLst>
          </p:cNvPr>
          <p:cNvSpPr/>
          <p:nvPr/>
        </p:nvSpPr>
        <p:spPr>
          <a:xfrm>
            <a:off x="3641419" y="646158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www.reddit.com</a:t>
            </a:r>
            <a:r>
              <a:rPr lang="en-US" sz="800" dirty="0">
                <a:latin typeface="Ubuntu" panose="020B0504030602030204" pitchFamily="34" charset="0"/>
              </a:rPr>
              <a:t>/r/FIFA/comments/9gms3n/</a:t>
            </a:r>
            <a:r>
              <a:rPr lang="en-US" sz="800" dirty="0" err="1">
                <a:latin typeface="Ubuntu" panose="020B0504030602030204" pitchFamily="34" charset="0"/>
              </a:rPr>
              <a:t>most_realistic_graphics_ever_in_fifa_history</a:t>
            </a:r>
            <a:r>
              <a:rPr lang="en-US" sz="800" dirty="0">
                <a:latin typeface="Ubuntu" panose="020B050403060203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2982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CCDD8-5B3C-FC47-954A-457818FC9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Gimbal Lock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F337D-EB22-AF4D-9AC6-6BD8C73FA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Gimbal Lock and Apollo 13 </a:t>
            </a:r>
            <a:endParaRPr lang="en-US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Used an Inertial measurement unit (IMU), a device that measures the orientation of the spacecraft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Guidance computer was designed to give warning when axes were closed to lining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28100-6502-204A-A8B5-4B8017E3CC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A picture containing text, engine&#10;&#10;Description automatically generated">
            <a:extLst>
              <a:ext uri="{FF2B5EF4-FFF2-40B4-BE49-F238E27FC236}">
                <a16:creationId xmlns:a16="http://schemas.microsoft.com/office/drawing/2014/main" id="{F1F95C69-41BF-A44B-8041-796C3F8B19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2" b="6860"/>
          <a:stretch/>
        </p:blipFill>
        <p:spPr>
          <a:xfrm>
            <a:off x="1118890" y="4328263"/>
            <a:ext cx="3581383" cy="1980257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0A66C206-5CB5-4047-8AA5-2C66D4AA8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05" b="4005"/>
          <a:stretch/>
        </p:blipFill>
        <p:spPr>
          <a:xfrm>
            <a:off x="5475526" y="4450698"/>
            <a:ext cx="2109047" cy="1212580"/>
          </a:xfrm>
          <a:prstGeom prst="rect">
            <a:avLst/>
          </a:prstGeom>
        </p:spPr>
      </p:pic>
      <p:pic>
        <p:nvPicPr>
          <p:cNvPr id="10" name="Picture 9" descr="A picture containing air&#10;&#10;Description automatically generated">
            <a:extLst>
              <a:ext uri="{FF2B5EF4-FFF2-40B4-BE49-F238E27FC236}">
                <a16:creationId xmlns:a16="http://schemas.microsoft.com/office/drawing/2014/main" id="{46E7709B-FDE6-BC40-A4F4-D0A8AF378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076" y="4444172"/>
            <a:ext cx="2109047" cy="1236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2B76101-A18A-954A-92E8-4346DAF5E21C}"/>
              </a:ext>
            </a:extLst>
          </p:cNvPr>
          <p:cNvSpPr/>
          <p:nvPr/>
        </p:nvSpPr>
        <p:spPr>
          <a:xfrm>
            <a:off x="343637" y="6308727"/>
            <a:ext cx="46233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/>
            <a:r>
              <a:rPr lang="en-US" dirty="0">
                <a:latin typeface="Ubuntu" panose="020B0504030602030204" pitchFamily="34" charset="0"/>
                <a:hlinkClick r:id="rId2"/>
              </a:rPr>
              <a:t>https://www.youtube.com/watch?v=OmCzZ-D8Wdk</a:t>
            </a:r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5FE0DB-7148-394E-8AB9-6E8BD9EF6D4F}"/>
              </a:ext>
            </a:extLst>
          </p:cNvPr>
          <p:cNvSpPr/>
          <p:nvPr/>
        </p:nvSpPr>
        <p:spPr>
          <a:xfrm>
            <a:off x="4835572" y="578571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/>
            <a:r>
              <a:rPr lang="en-US" sz="2400" dirty="0">
                <a:latin typeface="Ubuntu" panose="020B0504030602030204" pitchFamily="34" charset="0"/>
              </a:rPr>
              <a:t>"How about sending me a fourth gimbal for Christmas?”– Mike Collins</a:t>
            </a:r>
          </a:p>
        </p:txBody>
      </p:sp>
    </p:spTree>
    <p:extLst>
      <p:ext uri="{BB962C8B-B14F-4D97-AF65-F5344CB8AC3E}">
        <p14:creationId xmlns:p14="http://schemas.microsoft.com/office/powerpoint/2010/main" val="3475942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4BDE5-12C6-FD43-86A6-42AF6CB59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Types of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4A79A5A-836B-3444-83FE-CE9D14015C8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228600" indent="0"/>
                <a:r>
                  <a:rPr lang="en-US" b="1" dirty="0"/>
                  <a:t>Linear Transformation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For a transformation to be linear, it must satisfy the following rule: for any vectors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the domain and for any scalars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228600" indent="0"/>
                <a:endParaRPr lang="en-US" dirty="0"/>
              </a:p>
              <a:p>
                <a:pPr marL="228600" indent="0"/>
                <a:r>
                  <a:rPr lang="en-US" b="1" dirty="0"/>
                  <a:t>Matrix Transformation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 matrix transformation is any transformation which can be written in terms of multiplying a matrix and a vector. That is, 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domain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: </a:t>
                </a:r>
              </a:p>
              <a:p>
                <a:pPr marL="228600" indent="0"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r>
                  <a:rPr lang="en-US" dirty="0"/>
                  <a:t> for some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4A79A5A-836B-3444-83FE-CE9D14015C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22373-67A7-9242-AE89-E203BB1BDA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84C0A-C170-9C4F-9263-C46626F8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Non-Axis Aligned 3D Rotation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3632D5-61BE-3442-A846-E1A0D39D0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In 3D, you can rotate about an arbitrary axis! How to achieve this?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Euler Angles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b="1" dirty="0"/>
              <a:t>Axis Angle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Quaternions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947B-0FFD-CC41-B99A-F296E6C45B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/>
                <a:sym typeface="Ubuntu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49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/>
              <a:sym typeface="Ubuntu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F091F-A66E-6345-BE20-F3863997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70"/>
          <a:stretch/>
        </p:blipFill>
        <p:spPr>
          <a:xfrm>
            <a:off x="0" y="4273379"/>
            <a:ext cx="12192000" cy="20353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DBA370B-8BF4-B148-80E0-16D3C0831C44}"/>
              </a:ext>
            </a:extLst>
          </p:cNvPr>
          <p:cNvSpPr/>
          <p:nvPr/>
        </p:nvSpPr>
        <p:spPr>
          <a:xfrm>
            <a:off x="406401" y="632175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https://create3dcharacters.com/maya-animation-graph-editor-fundamentals/</a:t>
            </a:r>
          </a:p>
        </p:txBody>
      </p:sp>
    </p:spTree>
    <p:extLst>
      <p:ext uri="{BB962C8B-B14F-4D97-AF65-F5344CB8AC3E}">
        <p14:creationId xmlns:p14="http://schemas.microsoft.com/office/powerpoint/2010/main" val="27125214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196507-4792-884E-B8E4-FAFE3F428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Axis+Angle</a:t>
            </a:r>
            <a:r>
              <a:rPr lang="en-US" dirty="0"/>
              <a:t> Representation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430EFD7-C48A-4B43-8CE2-1F6BD2BAD34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Direct representation of arbitrary rotation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Rotate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degrees about some axis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Can encode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degrees by length of vector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</m:d>
                  </m:oMath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430EFD7-C48A-4B43-8CE2-1F6BD2BAD3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35A20-BED4-AC49-BAD0-4A2E1AB3D6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2A2E8-3865-244A-BD51-65172230B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20" t="26187" r="6598"/>
          <a:stretch/>
        </p:blipFill>
        <p:spPr>
          <a:xfrm>
            <a:off x="8839202" y="3952633"/>
            <a:ext cx="1482248" cy="2408927"/>
          </a:xfrm>
          <a:prstGeom prst="parallelogram">
            <a:avLst>
              <a:gd name="adj" fmla="val 56019"/>
            </a:avLst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52DCA4A-EC29-D346-80B5-7A2A6431DCF8}"/>
              </a:ext>
            </a:extLst>
          </p:cNvPr>
          <p:cNvSpPr/>
          <p:nvPr/>
        </p:nvSpPr>
        <p:spPr>
          <a:xfrm>
            <a:off x="272142" y="65389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inst.eecs.berkeley.edu</a:t>
            </a:r>
            <a:r>
              <a:rPr lang="en-US" sz="800" dirty="0">
                <a:latin typeface="Ubuntu" panose="020B0504030602030204" pitchFamily="34" charset="0"/>
              </a:rPr>
              <a:t>/~cs184/fa08/lectures/05-3DTRansformations.pdf</a:t>
            </a:r>
          </a:p>
        </p:txBody>
      </p:sp>
    </p:spTree>
    <p:extLst>
      <p:ext uri="{BB962C8B-B14F-4D97-AF65-F5344CB8AC3E}">
        <p14:creationId xmlns:p14="http://schemas.microsoft.com/office/powerpoint/2010/main" val="375756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8AC7-30B2-D448-9B8D-202891E6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 </a:t>
            </a:r>
            <a:r>
              <a:rPr lang="en-US" dirty="0" err="1"/>
              <a:t>Axis+Angle</a:t>
            </a:r>
            <a:r>
              <a:rPr lang="en-US" dirty="0"/>
              <a:t>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1992085"/>
              </a:xfrm>
            </p:spPr>
            <p:txBody>
              <a:bodyPr>
                <a:normAutofit fontScale="92500" lnSpcReduction="2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To rotate a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about axis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it helps to decompose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into two parts: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</m:oMath>
                </a14:m>
                <a:r>
                  <a:rPr lang="en-US" dirty="0"/>
                  <a:t> is the part parallel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(rotation about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doesn’t change it)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</m:oMath>
                </a14:m>
                <a:r>
                  <a:rPr lang="en-US" dirty="0"/>
                  <a:t> is the part perpendicular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(it rotates like a 2d point, in the plane perpendicular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1992085"/>
              </a:xfrm>
              <a:blipFill>
                <a:blip r:embed="rId2"/>
                <a:stretch>
                  <a:fillRect t="-6369" b="-4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7743F-F321-754D-A383-DAEA817D0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CF90D51-957D-D645-B752-F68F77984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487"/>
          <a:stretch/>
        </p:blipFill>
        <p:spPr>
          <a:xfrm>
            <a:off x="3135841" y="3592286"/>
            <a:ext cx="6464602" cy="261016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FCC62A-71B4-3947-8CB6-041743F1BCD9}"/>
              </a:ext>
            </a:extLst>
          </p:cNvPr>
          <p:cNvSpPr/>
          <p:nvPr/>
        </p:nvSpPr>
        <p:spPr>
          <a:xfrm>
            <a:off x="272142" y="65389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inst.eecs.berkeley.edu</a:t>
            </a:r>
            <a:r>
              <a:rPr lang="en-US" sz="800" dirty="0">
                <a:latin typeface="Ubuntu" panose="020B0504030602030204" pitchFamily="34" charset="0"/>
              </a:rPr>
              <a:t>/~cs184/fa08/lectures/05-3DTRansformations.pdf</a:t>
            </a:r>
          </a:p>
        </p:txBody>
      </p:sp>
    </p:spTree>
    <p:extLst>
      <p:ext uri="{BB962C8B-B14F-4D97-AF65-F5344CB8AC3E}">
        <p14:creationId xmlns:p14="http://schemas.microsoft.com/office/powerpoint/2010/main" val="412931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8AC7-30B2-D448-9B8D-202891E6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 </a:t>
            </a:r>
            <a:r>
              <a:rPr lang="en-US" dirty="0" err="1"/>
              <a:t>Axis+Angle</a:t>
            </a:r>
            <a:r>
              <a:rPr lang="en-US" dirty="0"/>
              <a:t>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final rotated point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7743F-F321-754D-A383-DAEA817D0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7088FF-6BB8-2841-8C59-019FEC9BF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32" t="44238" r="4642" b="450"/>
          <a:stretch/>
        </p:blipFill>
        <p:spPr>
          <a:xfrm>
            <a:off x="7054573" y="3188976"/>
            <a:ext cx="3366053" cy="294198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F9C5EC-6160-A14C-8641-5E9022BA4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615" r="49769" b="44809"/>
          <a:stretch/>
        </p:blipFill>
        <p:spPr>
          <a:xfrm>
            <a:off x="1395356" y="3429000"/>
            <a:ext cx="3914889" cy="24619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9D331-856D-694B-A26F-CF04036B1755}"/>
              </a:ext>
            </a:extLst>
          </p:cNvPr>
          <p:cNvSpPr/>
          <p:nvPr/>
        </p:nvSpPr>
        <p:spPr>
          <a:xfrm>
            <a:off x="272142" y="65389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inst.eecs.berkeley.edu</a:t>
            </a:r>
            <a:r>
              <a:rPr lang="en-US" sz="800" dirty="0">
                <a:latin typeface="Ubuntu" panose="020B0504030602030204" pitchFamily="34" charset="0"/>
              </a:rPr>
              <a:t>/~cs184/fa08/lectures/05-3DTRansformations.pdf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1E2E07-D2E2-9887-E1CA-235000D044DC}"/>
              </a:ext>
            </a:extLst>
          </p:cNvPr>
          <p:cNvSpPr/>
          <p:nvPr/>
        </p:nvSpPr>
        <p:spPr>
          <a:xfrm flipV="1">
            <a:off x="8255000" y="5840925"/>
            <a:ext cx="270934" cy="14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1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8AC7-30B2-D448-9B8D-202891E6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 </a:t>
            </a:r>
            <a:r>
              <a:rPr lang="en-US" dirty="0" err="1"/>
              <a:t>Axis+Angle</a:t>
            </a:r>
            <a:r>
              <a:rPr lang="en-US" dirty="0"/>
              <a:t>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final rotated point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7743F-F321-754D-A383-DAEA817D0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7088FF-6BB8-2841-8C59-019FEC9BF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32" t="44238" r="4642" b="450"/>
          <a:stretch/>
        </p:blipFill>
        <p:spPr>
          <a:xfrm>
            <a:off x="7054573" y="3188976"/>
            <a:ext cx="3366053" cy="294198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F9C5EC-6160-A14C-8641-5E9022BA4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615" r="49769" b="44809"/>
          <a:stretch/>
        </p:blipFill>
        <p:spPr>
          <a:xfrm>
            <a:off x="1395356" y="3429000"/>
            <a:ext cx="3914889" cy="24619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9D331-856D-694B-A26F-CF04036B1755}"/>
              </a:ext>
            </a:extLst>
          </p:cNvPr>
          <p:cNvSpPr/>
          <p:nvPr/>
        </p:nvSpPr>
        <p:spPr>
          <a:xfrm>
            <a:off x="272142" y="65389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inst.eecs.berkeley.edu</a:t>
            </a:r>
            <a:r>
              <a:rPr lang="en-US" sz="800" dirty="0">
                <a:latin typeface="Ubuntu" panose="020B0504030602030204" pitchFamily="34" charset="0"/>
              </a:rPr>
              <a:t>/~cs184/fa08/lectures/05-3DTRansformations.pdf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F09FAB-82AE-2949-A0B7-CE54E1D36B32}"/>
              </a:ext>
            </a:extLst>
          </p:cNvPr>
          <p:cNvCxnSpPr>
            <a:cxnSpLocks/>
          </p:cNvCxnSpPr>
          <p:nvPr/>
        </p:nvCxnSpPr>
        <p:spPr>
          <a:xfrm>
            <a:off x="3156857" y="2732316"/>
            <a:ext cx="316774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A9B7E3-5E2B-6F4E-B2D4-05A1BBA0E9B0}"/>
              </a:ext>
            </a:extLst>
          </p:cNvPr>
          <p:cNvSpPr txBox="1"/>
          <p:nvPr/>
        </p:nvSpPr>
        <p:spPr>
          <a:xfrm>
            <a:off x="3635164" y="2816196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Ubuntu" panose="020B0504030602030204" pitchFamily="34" charset="0"/>
              </a:rPr>
              <a:t>Rotate as if in 2D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7DA4E1-ABBD-95DA-47E6-B73536EBDA67}"/>
              </a:ext>
            </a:extLst>
          </p:cNvPr>
          <p:cNvSpPr/>
          <p:nvPr/>
        </p:nvSpPr>
        <p:spPr>
          <a:xfrm flipV="1">
            <a:off x="8255000" y="5840925"/>
            <a:ext cx="270934" cy="14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048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8AC7-30B2-D448-9B8D-202891E6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 </a:t>
            </a:r>
            <a:r>
              <a:rPr lang="en-US" dirty="0" err="1"/>
              <a:t>Axis+Angle</a:t>
            </a:r>
            <a:r>
              <a:rPr lang="en-US" dirty="0"/>
              <a:t>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 final rotated point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7743F-F321-754D-A383-DAEA817D0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7088FF-6BB8-2841-8C59-019FEC9BF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32" t="44238" r="4642" b="450"/>
          <a:stretch/>
        </p:blipFill>
        <p:spPr>
          <a:xfrm>
            <a:off x="7054573" y="3188976"/>
            <a:ext cx="3366053" cy="294198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F9C5EC-6160-A14C-8641-5E9022BA4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615" r="49769" b="44809"/>
          <a:stretch/>
        </p:blipFill>
        <p:spPr>
          <a:xfrm>
            <a:off x="1395356" y="3429000"/>
            <a:ext cx="3914889" cy="24619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9D331-856D-694B-A26F-CF04036B1755}"/>
              </a:ext>
            </a:extLst>
          </p:cNvPr>
          <p:cNvSpPr/>
          <p:nvPr/>
        </p:nvSpPr>
        <p:spPr>
          <a:xfrm>
            <a:off x="272142" y="65389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inst.eecs.berkeley.edu</a:t>
            </a:r>
            <a:r>
              <a:rPr lang="en-US" sz="800" dirty="0">
                <a:latin typeface="Ubuntu" panose="020B0504030602030204" pitchFamily="34" charset="0"/>
              </a:rPr>
              <a:t>/~cs184/fa08/lectures/05-3DTRansformations.pdf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F09FAB-82AE-2949-A0B7-CE54E1D36B32}"/>
              </a:ext>
            </a:extLst>
          </p:cNvPr>
          <p:cNvCxnSpPr>
            <a:cxnSpLocks/>
          </p:cNvCxnSpPr>
          <p:nvPr/>
        </p:nvCxnSpPr>
        <p:spPr>
          <a:xfrm>
            <a:off x="3156857" y="2732316"/>
            <a:ext cx="3167741" cy="0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7A9B7E3-5E2B-6F4E-B2D4-05A1BBA0E9B0}"/>
              </a:ext>
            </a:extLst>
          </p:cNvPr>
          <p:cNvSpPr txBox="1"/>
          <p:nvPr/>
        </p:nvSpPr>
        <p:spPr>
          <a:xfrm>
            <a:off x="3635164" y="2816196"/>
            <a:ext cx="216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  <a:latin typeface="Ubuntu" panose="020B0504030602030204" pitchFamily="34" charset="0"/>
              </a:rPr>
              <a:t>Rotate as if in 2D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2481EFA-2772-834E-992A-9215039C6683}"/>
              </a:ext>
            </a:extLst>
          </p:cNvPr>
          <p:cNvCxnSpPr>
            <a:cxnSpLocks/>
          </p:cNvCxnSpPr>
          <p:nvPr/>
        </p:nvCxnSpPr>
        <p:spPr>
          <a:xfrm>
            <a:off x="2253343" y="2743203"/>
            <a:ext cx="751114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96BABC-DF5E-5E41-8F65-8B666BE0C54D}"/>
              </a:ext>
            </a:extLst>
          </p:cNvPr>
          <p:cNvSpPr txBox="1"/>
          <p:nvPr/>
        </p:nvSpPr>
        <p:spPr>
          <a:xfrm>
            <a:off x="1059431" y="2798703"/>
            <a:ext cx="2125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4"/>
                </a:solidFill>
                <a:latin typeface="Ubuntu" panose="020B0504030602030204" pitchFamily="34" charset="0"/>
              </a:rPr>
              <a:t>Move back to 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3AB204-549D-BD82-AA59-22C17E93A556}"/>
              </a:ext>
            </a:extLst>
          </p:cNvPr>
          <p:cNvSpPr/>
          <p:nvPr/>
        </p:nvSpPr>
        <p:spPr>
          <a:xfrm flipV="1">
            <a:off x="8255000" y="5840925"/>
            <a:ext cx="270934" cy="14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33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8AC7-30B2-D448-9B8D-202891E6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 </a:t>
            </a:r>
            <a:r>
              <a:rPr lang="en-US" dirty="0" err="1"/>
              <a:t>Axis+Angle</a:t>
            </a:r>
            <a:r>
              <a:rPr lang="en-US" dirty="0"/>
              <a:t>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expand this equation: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⊢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7743F-F321-754D-A383-DAEA817D0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7088FF-6BB8-2841-8C59-019FEC9BF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32" t="44238" r="4642" b="450"/>
          <a:stretch/>
        </p:blipFill>
        <p:spPr>
          <a:xfrm>
            <a:off x="7054573" y="3188976"/>
            <a:ext cx="3366053" cy="294198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F9C5EC-6160-A14C-8641-5E9022BA4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615" r="49769" b="44809"/>
          <a:stretch/>
        </p:blipFill>
        <p:spPr>
          <a:xfrm>
            <a:off x="1395356" y="3429000"/>
            <a:ext cx="3914889" cy="24619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9D331-856D-694B-A26F-CF04036B1755}"/>
              </a:ext>
            </a:extLst>
          </p:cNvPr>
          <p:cNvSpPr/>
          <p:nvPr/>
        </p:nvSpPr>
        <p:spPr>
          <a:xfrm>
            <a:off x="272142" y="65389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inst.eecs.berkeley.edu</a:t>
            </a:r>
            <a:r>
              <a:rPr lang="en-US" sz="800" dirty="0">
                <a:latin typeface="Ubuntu" panose="020B0504030602030204" pitchFamily="34" charset="0"/>
              </a:rPr>
              <a:t>/~cs184/fa08/lectures/05-3DTRansformations.pdf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8E1A23-0BF5-1A64-E672-693F9813CC2A}"/>
              </a:ext>
            </a:extLst>
          </p:cNvPr>
          <p:cNvSpPr/>
          <p:nvPr/>
        </p:nvSpPr>
        <p:spPr>
          <a:xfrm flipV="1">
            <a:off x="8255000" y="5840925"/>
            <a:ext cx="270934" cy="14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3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8AC7-30B2-D448-9B8D-202891E6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 </a:t>
            </a:r>
            <a:r>
              <a:rPr lang="en-US" dirty="0" err="1"/>
              <a:t>Axis+Angle</a:t>
            </a:r>
            <a:r>
              <a:rPr lang="en-US" dirty="0"/>
              <a:t>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expand this equation: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⊥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7743F-F321-754D-A383-DAEA817D0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7088FF-6BB8-2841-8C59-019FEC9BF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32" t="44238" r="4642" b="450"/>
          <a:stretch/>
        </p:blipFill>
        <p:spPr>
          <a:xfrm>
            <a:off x="7054573" y="3188976"/>
            <a:ext cx="3366053" cy="294198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F9C5EC-6160-A14C-8641-5E9022BA4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615" r="49769" b="44809"/>
          <a:stretch/>
        </p:blipFill>
        <p:spPr>
          <a:xfrm>
            <a:off x="1395356" y="3429000"/>
            <a:ext cx="3914889" cy="24619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9D331-856D-694B-A26F-CF04036B1755}"/>
              </a:ext>
            </a:extLst>
          </p:cNvPr>
          <p:cNvSpPr/>
          <p:nvPr/>
        </p:nvSpPr>
        <p:spPr>
          <a:xfrm>
            <a:off x="272142" y="65389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inst.eecs.berkeley.edu</a:t>
            </a:r>
            <a:r>
              <a:rPr lang="en-US" sz="800" dirty="0">
                <a:latin typeface="Ubuntu" panose="020B0504030602030204" pitchFamily="34" charset="0"/>
              </a:rPr>
              <a:t>/~cs184/fa08/lectures/05-3DTRansformations.pdf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89665A7-BA1D-B64A-A703-EFA722E11804}"/>
                  </a:ext>
                </a:extLst>
              </p:cNvPr>
              <p:cNvSpPr/>
              <p:nvPr/>
            </p:nvSpPr>
            <p:spPr>
              <a:xfrm>
                <a:off x="3434508" y="2555383"/>
                <a:ext cx="6624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⊢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89665A7-BA1D-B64A-A703-EFA722E118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508" y="2555383"/>
                <a:ext cx="662489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F921F9DF-5D24-D946-6355-BC53311E71A9}"/>
              </a:ext>
            </a:extLst>
          </p:cNvPr>
          <p:cNvSpPr/>
          <p:nvPr/>
        </p:nvSpPr>
        <p:spPr>
          <a:xfrm flipV="1">
            <a:off x="8255000" y="5840925"/>
            <a:ext cx="270934" cy="14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70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8AC7-30B2-D448-9B8D-202891E6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 </a:t>
            </a:r>
            <a:r>
              <a:rPr lang="en-US" dirty="0" err="1"/>
              <a:t>Axis+Angle</a:t>
            </a:r>
            <a:r>
              <a:rPr lang="en-US" dirty="0"/>
              <a:t>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expand this equation: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))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7743F-F321-754D-A383-DAEA817D0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17088FF-6BB8-2841-8C59-019FEC9BF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32" t="44238" r="4642" b="450"/>
          <a:stretch/>
        </p:blipFill>
        <p:spPr>
          <a:xfrm>
            <a:off x="7054573" y="3188976"/>
            <a:ext cx="3366053" cy="294198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7F9C5EC-6160-A14C-8641-5E9022BA41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615" r="49769" b="44809"/>
          <a:stretch/>
        </p:blipFill>
        <p:spPr>
          <a:xfrm>
            <a:off x="1395356" y="3429000"/>
            <a:ext cx="3914889" cy="24619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49D331-856D-694B-A26F-CF04036B1755}"/>
              </a:ext>
            </a:extLst>
          </p:cNvPr>
          <p:cNvSpPr/>
          <p:nvPr/>
        </p:nvSpPr>
        <p:spPr>
          <a:xfrm>
            <a:off x="272142" y="65389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inst.eecs.berkeley.edu</a:t>
            </a:r>
            <a:r>
              <a:rPr lang="en-US" sz="800" dirty="0">
                <a:latin typeface="Ubuntu" panose="020B0504030602030204" pitchFamily="34" charset="0"/>
              </a:rPr>
              <a:t>/~cs184/fa08/lectures/05-3DTRansformations.pdf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34BD1-F56F-8944-A2F0-1735DE4AB5CC}"/>
                  </a:ext>
                </a:extLst>
              </p:cNvPr>
              <p:cNvSpPr/>
              <p:nvPr/>
            </p:nvSpPr>
            <p:spPr>
              <a:xfrm>
                <a:off x="6384068" y="2744803"/>
                <a:ext cx="6705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3F34BD1-F56F-8944-A2F0-1735DE4AB5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068" y="2744803"/>
                <a:ext cx="670505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582A544-D2EF-10EF-F7D9-A121C51AEBB1}"/>
              </a:ext>
            </a:extLst>
          </p:cNvPr>
          <p:cNvSpPr/>
          <p:nvPr/>
        </p:nvSpPr>
        <p:spPr>
          <a:xfrm flipV="1">
            <a:off x="8255000" y="5840925"/>
            <a:ext cx="270934" cy="1450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18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8AC7-30B2-D448-9B8D-202891E6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Performing an </a:t>
            </a:r>
            <a:r>
              <a:rPr lang="en-US" dirty="0" err="1"/>
              <a:t>Axis+Angle</a:t>
            </a:r>
            <a:r>
              <a:rPr lang="en-US" dirty="0"/>
              <a:t> Rotation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Let’s expand this equation: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))+(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(−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/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7743F-F321-754D-A383-DAEA817D0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49D331-856D-694B-A26F-CF04036B1755}"/>
              </a:ext>
            </a:extLst>
          </p:cNvPr>
          <p:cNvSpPr/>
          <p:nvPr/>
        </p:nvSpPr>
        <p:spPr>
          <a:xfrm>
            <a:off x="272142" y="653891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inst.eecs.berkeley.edu</a:t>
            </a:r>
            <a:r>
              <a:rPr lang="en-US" sz="800" dirty="0">
                <a:latin typeface="Ubuntu" panose="020B0504030602030204" pitchFamily="34" charset="0"/>
              </a:rPr>
              <a:t>/~cs184/fa08/lectures/05-3DTRansformations.pdf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73D956-1392-3D41-9729-EE5BCF83ED80}"/>
                  </a:ext>
                </a:extLst>
              </p:cNvPr>
              <p:cNvSpPr/>
              <p:nvPr/>
            </p:nvSpPr>
            <p:spPr>
              <a:xfrm>
                <a:off x="2777471" y="2539134"/>
                <a:ext cx="607987" cy="532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773D956-1392-3D41-9729-EE5BCF83ED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471" y="2539134"/>
                <a:ext cx="607987" cy="532390"/>
              </a:xfrm>
              <a:prstGeom prst="rect">
                <a:avLst/>
              </a:prstGeom>
              <a:blipFill>
                <a:blip r:embed="rId3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9CFA1457-6ED6-5D44-A0E6-AC89B1562A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993" b="35487"/>
          <a:stretch/>
        </p:blipFill>
        <p:spPr>
          <a:xfrm>
            <a:off x="3385458" y="3403396"/>
            <a:ext cx="4821616" cy="290533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9D0B3A-1CE5-3249-88A3-0D2800407D5B}"/>
              </a:ext>
            </a:extLst>
          </p:cNvPr>
          <p:cNvCxnSpPr/>
          <p:nvPr/>
        </p:nvCxnSpPr>
        <p:spPr>
          <a:xfrm>
            <a:off x="6890657" y="4724399"/>
            <a:ext cx="0" cy="1369107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D9D32C-294A-E047-AFF0-04EB91FDF867}"/>
                  </a:ext>
                </a:extLst>
              </p:cNvPr>
              <p:cNvSpPr/>
              <p:nvPr/>
            </p:nvSpPr>
            <p:spPr>
              <a:xfrm>
                <a:off x="7543371" y="5223491"/>
                <a:ext cx="2643822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accent6"/>
                    </a:solidFill>
                  </a:rPr>
                  <a:t> = </a:t>
                </a:r>
                <a:r>
                  <a:rPr lang="en-US" sz="2400" dirty="0">
                    <a:solidFill>
                      <a:schemeClr val="accent6"/>
                    </a:solidFill>
                    <a:latin typeface="Ubuntu" panose="020B0504030602030204" pitchFamily="34" charset="0"/>
                  </a:rPr>
                  <a:t>the length of the projection of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accent6"/>
                    </a:solidFill>
                    <a:latin typeface="Ubuntu" panose="020B0504030602030204" pitchFamily="34" charset="0"/>
                  </a:rPr>
                  <a:t> onto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accent6"/>
                  </a:solidFill>
                  <a:latin typeface="Ubuntu" panose="020B050403060203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CD9D32C-294A-E047-AFF0-04EB91FDF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371" y="5223491"/>
                <a:ext cx="2643822" cy="1200329"/>
              </a:xfrm>
              <a:prstGeom prst="rect">
                <a:avLst/>
              </a:prstGeom>
              <a:blipFill>
                <a:blip r:embed="rId5"/>
                <a:stretch>
                  <a:fillRect l="-3333" t="-5263" r="-952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376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DBD0-EE2C-194F-97D9-30DF77B6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Slightly Amazing Fact: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7C6B50-2371-394F-A78A-39506A7F377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b="1" i="1" dirty="0"/>
                  <a:t>Every</a:t>
                </a:r>
                <a:r>
                  <a:rPr lang="en-US" dirty="0"/>
                  <a:t> linear transformation is matrix transformation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M is a matrix, people sometimes say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𝑀𝑣</m:t>
                    </m:r>
                  </m:oMath>
                </a14:m>
                <a:r>
                  <a:rPr lang="en-US" dirty="0"/>
                  <a:t> is a “matrix transformation”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 fact, people get sloppy about the difference between a </a:t>
                </a:r>
                <a:r>
                  <a:rPr lang="en-US" b="1" dirty="0"/>
                  <a:t>matrix</a:t>
                </a:r>
                <a:r>
                  <a:rPr lang="en-US" dirty="0"/>
                  <a:t> and the </a:t>
                </a:r>
                <a:r>
                  <a:rPr lang="en-US" b="1" dirty="0"/>
                  <a:t>transformation</a:t>
                </a:r>
                <a:r>
                  <a:rPr lang="en-US" dirty="0"/>
                  <a:t> it represents or defines.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You shouldn’t do this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You should get used to other people doing it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Why do we care about this fact?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If we restrict ourselves to linear transformations of our geometry (and we will see that this is quite expressive), then we can represent all of our transformations with matrices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37C6B50-2371-394F-A78A-39506A7F3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521" r="-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ECDBC-B815-B240-84D5-43E9E03BF3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5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8AC7-30B2-D448-9B8D-202891E6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Rodrigues’ Formula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This is known as </a:t>
                </a:r>
                <a:r>
                  <a:rPr lang="en-US" b="1" i="1" dirty="0"/>
                  <a:t>Rodrigues’ rotation formula</a:t>
                </a:r>
                <a:br>
                  <a:rPr lang="en-US" dirty="0"/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))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Ok, great...but this just tells us how to transform a single point. It doesn’t (yet) tell us how to express the transformation as a matrix.</a:t>
                </a:r>
              </a:p>
              <a:p>
                <a:pPr marL="1143000" lvl="1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74A9C13-3B59-7342-B8E9-95391F5D43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7743F-F321-754D-A383-DAEA817D0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3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D765-B877-8049-9478-5C4010EC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 of Rodrigues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CCC8ED3-A1C7-C047-8792-7EAE7763C19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can rewrite this: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like this: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func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(i.e. the matrix form of the cross product operator—you can expand it yourself and verify that it matches the cross product formula we saw earlier)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CCC8ED3-A1C7-C047-8792-7EAE7763C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68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AEB4E-E97A-794B-9F8D-7D6A31E908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7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D765-B877-8049-9478-5C4010EC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 of Rodrigues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CCC8ED3-A1C7-C047-8792-7EAE7763C19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can rewrite this: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like this: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solidFill>
                                          <a:schemeClr val="accent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acc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func>
                          </m:e>
                        </m:func>
                        <m:d>
                          <m:d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</m:d>
                        <m:d>
                          <m:d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where: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dirty="0"/>
                </a:b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(i.e. the matrix form of the cross product operator—you can expand it yourself and verify that it matches the cross product formula we saw earlier)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CCC8ED3-A1C7-C047-8792-7EAE7763C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68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AEB4E-E97A-794B-9F8D-7D6A31E908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6B290-8B75-3A4C-B38E-88CA4B45B9B2}"/>
              </a:ext>
            </a:extLst>
          </p:cNvPr>
          <p:cNvSpPr txBox="1"/>
          <p:nvPr/>
        </p:nvSpPr>
        <p:spPr>
          <a:xfrm>
            <a:off x="2913077" y="6010425"/>
            <a:ext cx="6365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  <a:latin typeface="Ubuntu" panose="020B0504030602030204" pitchFamily="34" charset="0"/>
              </a:rPr>
              <a:t>These terms sum up to make a single matrix!</a:t>
            </a:r>
          </a:p>
        </p:txBody>
      </p:sp>
    </p:spTree>
    <p:extLst>
      <p:ext uri="{BB962C8B-B14F-4D97-AF65-F5344CB8AC3E}">
        <p14:creationId xmlns:p14="http://schemas.microsoft.com/office/powerpoint/2010/main" val="1513956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7918-F12B-8248-B1CD-0CFCB011C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form of Rodrigues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1AF858-D1D7-0141-A13F-BE208A5A9E8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342900" lvl="0" indent="-342900">
                  <a:spcBef>
                    <a:spcPts val="535"/>
                  </a:spcBef>
                  <a:buClr>
                    <a:schemeClr val="tx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:r>
                  <a:rPr lang="en-US" dirty="0"/>
                  <a:t>Here’s what every entry of the matrix works out to be  (where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dirty="0"/>
                  <a:t>):</a:t>
                </a:r>
              </a:p>
              <a:p>
                <a:pPr marL="342900" lvl="0" indent="-342900">
                  <a:spcBef>
                    <a:spcPts val="535"/>
                  </a:spcBef>
                  <a:buClr>
                    <a:schemeClr val="tx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:endParaRPr lang="en-US" dirty="0"/>
              </a:p>
              <a:p>
                <a:pPr marL="342900" lvl="0" indent="-342900">
                  <a:spcBef>
                    <a:spcPts val="535"/>
                  </a:spcBef>
                  <a:buClr>
                    <a:schemeClr val="tx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:endParaRPr lang="en-US" dirty="0"/>
              </a:p>
              <a:p>
                <a:pPr marL="342900" lvl="0" indent="-342900">
                  <a:spcBef>
                    <a:spcPts val="535"/>
                  </a:spcBef>
                  <a:buClr>
                    <a:schemeClr val="tx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:endParaRPr lang="en-US" dirty="0"/>
              </a:p>
              <a:p>
                <a:pPr marL="342900" lvl="0" indent="-342900">
                  <a:spcBef>
                    <a:spcPts val="535"/>
                  </a:spcBef>
                  <a:buClr>
                    <a:schemeClr val="tx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:endParaRPr lang="en-US" dirty="0"/>
              </a:p>
              <a:p>
                <a:pPr marL="342900" lvl="0" indent="-342900">
                  <a:spcBef>
                    <a:spcPts val="535"/>
                  </a:spcBef>
                  <a:buClr>
                    <a:schemeClr val="tx1"/>
                  </a:buClr>
                  <a:buSzPct val="76000"/>
                  <a:buFont typeface="Arial" panose="020B0604020202020204" pitchFamily="34" charset="0"/>
                  <a:buChar char="•"/>
                  <a:defRPr/>
                </a:pPr>
                <a:r>
                  <a:rPr lang="en-US" dirty="0"/>
                  <a:t>In practice, we can just use </a:t>
                </a:r>
                <a:r>
                  <a:rPr lang="en-US" dirty="0" err="1">
                    <a:latin typeface="Inconsolata" pitchFamily="49" charset="77"/>
                  </a:rPr>
                  <a:t>glm</a:t>
                </a:r>
                <a:r>
                  <a:rPr lang="en-US" dirty="0">
                    <a:latin typeface="Inconsolata" pitchFamily="49" charset="77"/>
                  </a:rPr>
                  <a:t>::rotate </a:t>
                </a:r>
                <a:r>
                  <a:rPr lang="en-US" dirty="0"/>
                  <a:t>;)</a:t>
                </a:r>
              </a:p>
              <a:p>
                <a:pPr marL="342900" indent="-342900" defTabSz="914400">
                  <a:spcBef>
                    <a:spcPts val="535"/>
                  </a:spcBef>
                  <a:buClr>
                    <a:schemeClr val="tx1"/>
                  </a:buClr>
                  <a:buSzPct val="76000"/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B1AF858-D1D7-0141-A13F-BE208A5A9E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809" t="-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8411D-6F46-5C4A-A957-8000BC866E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E8D4D42-5FFA-6946-A4F3-DDE57D43D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401504"/>
              </p:ext>
            </p:extLst>
          </p:nvPr>
        </p:nvGraphicFramePr>
        <p:xfrm>
          <a:off x="940726" y="2987865"/>
          <a:ext cx="10310547" cy="15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800600" imgH="736560" progId="Equation.3">
                  <p:embed/>
                </p:oleObj>
              </mc:Choice>
              <mc:Fallback>
                <p:oleObj name="Equation" r:id="rId4" imgW="4800600" imgH="736560" progId="Equation.3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3FF9DFB-D4B2-ED4D-A72B-8E280A68DE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0726" y="2987865"/>
                        <a:ext cx="10310547" cy="1581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7029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584C0A-C170-9C4F-9263-C46626F88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Non-Axis Aligned 3D Rotation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3632D5-61BE-3442-A846-E1A0D39D06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In 3D, you can rotate about an arbitrary axis! How to achieve this?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Euler Angles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Axis Angle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b="1" dirty="0"/>
              <a:t>Quaternions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947B-0FFD-CC41-B99A-F296E6C45B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F091F-A66E-6345-BE20-F38639975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70"/>
          <a:stretch/>
        </p:blipFill>
        <p:spPr>
          <a:xfrm>
            <a:off x="0" y="4273379"/>
            <a:ext cx="12192000" cy="20353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95F330-0B5B-C84A-B047-CC44169EBC05}"/>
              </a:ext>
            </a:extLst>
          </p:cNvPr>
          <p:cNvSpPr/>
          <p:nvPr/>
        </p:nvSpPr>
        <p:spPr>
          <a:xfrm>
            <a:off x="406401" y="632175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https://create3dcharacters.com/maya-animation-graph-editor-fundamentals/</a:t>
            </a:r>
          </a:p>
        </p:txBody>
      </p:sp>
    </p:spTree>
    <p:extLst>
      <p:ext uri="{BB962C8B-B14F-4D97-AF65-F5344CB8AC3E}">
        <p14:creationId xmlns:p14="http://schemas.microsoft.com/office/powerpoint/2010/main" val="243602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9EA6-E709-7F43-812B-207B165B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Complex Numbers?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8896C29-0082-974E-B7EE-3F75A541C4E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 complex number has a real part and an imaginary part: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𝑖𝑦</m:t>
                    </m:r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These numbers are often plotted on the </a:t>
                </a:r>
                <a:r>
                  <a:rPr lang="en-US" i="1" dirty="0"/>
                  <a:t>complex plane </a:t>
                </a:r>
                <a:r>
                  <a:rPr lang="en-US" dirty="0"/>
                  <a:t>(one real axis, one imaginary axis)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8896C29-0082-974E-B7EE-3F75A541C4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DC136-DA5B-934A-8256-BD576EDDFF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64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D1BDF9-D8B1-2E45-AEA2-A22BC3D11F22}"/>
              </a:ext>
            </a:extLst>
          </p:cNvPr>
          <p:cNvGrpSpPr/>
          <p:nvPr/>
        </p:nvGrpSpPr>
        <p:grpSpPr>
          <a:xfrm>
            <a:off x="7382257" y="1520952"/>
            <a:ext cx="3044299" cy="4666641"/>
            <a:chOff x="7382257" y="1520952"/>
            <a:chExt cx="3044299" cy="4666641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9E55965-F925-C840-BF08-B264B9B8B6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2257" y="1520952"/>
              <a:ext cx="3044299" cy="4282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5E6CB4-AB8F-504C-88C4-DE42A3672780}"/>
                </a:ext>
              </a:extLst>
            </p:cNvPr>
            <p:cNvSpPr txBox="1"/>
            <p:nvPr/>
          </p:nvSpPr>
          <p:spPr>
            <a:xfrm>
              <a:off x="8416839" y="5972149"/>
              <a:ext cx="6415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Ubuntu" panose="020B0504030602030204" pitchFamily="34" charset="0"/>
                </a:rPr>
                <a:t>Wikipedia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81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9EA6-E709-7F43-812B-207B165B7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on Complex Numbers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8896C29-0082-974E-B7EE-3F75A541C4E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Addition of complex numbers just adds their real &amp; imaginary parts: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Multiplication works like polynomial multiplication (remember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):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𝑦𝑖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𝑣𝑖</m:t>
                        </m:r>
                      </m:e>
                    </m:d>
                  </m:oMath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𝑥𝑣𝑖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𝑦𝑢𝑖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𝑦𝑣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D8896C29-0082-974E-B7EE-3F75A541C4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DC136-DA5B-934A-8256-BD576EDDFF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86EA-6326-0D45-8033-CC2A0393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Multiplication == Rotation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E8ECAA6-80AA-DA4C-937E-1384B1EC311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Interestingly, multiplying a complex number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will rotate it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in the complex plane:</a:t>
                </a:r>
              </a:p>
              <a:p>
                <a:pPr marL="228600" indent="0"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𝑦𝑖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which is equivalent to this in vector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br>
                  <a:rPr lang="en-US" dirty="0"/>
                </a:br>
                <a:r>
                  <a:rPr lang="en-US" dirty="0"/>
                  <a:t>which is exactly the formula for a 2D rotation matrix</a:t>
                </a:r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2E8ECAA6-80AA-DA4C-937E-1384B1EC31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CE423-32D3-E94A-8EE2-E8CEBDB9A6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8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2CE73-5511-A74C-B7A9-02688F6B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Rotation...in 3D?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66938-9816-0F42-A574-ACADA465F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Can we apply this same kind of idea to 3D rotation?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That is, is there a type of ‘complex number’ that exists in 3D (instead of a 2D plane) whose multiplication operation behaves like rotation?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It turns out that the answer is no...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...but you </a:t>
            </a:r>
            <a:r>
              <a:rPr lang="en-US" b="1" i="1" dirty="0"/>
              <a:t>can</a:t>
            </a:r>
            <a:r>
              <a:rPr lang="en-US" dirty="0"/>
              <a:t> do this in 4 dimensions.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02930-C5F0-E342-A260-E13C81339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2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BB08-4CA9-464F-B6BA-2CA229BC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weird math ahead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B27B9-C07C-6949-81A6-CAC82AB3E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  <p:pic>
        <p:nvPicPr>
          <p:cNvPr id="6146" name="Picture 2" descr="Save 35% on Here Be Dragons on Steam">
            <a:extLst>
              <a:ext uri="{FF2B5EF4-FFF2-40B4-BE49-F238E27FC236}">
                <a16:creationId xmlns:a16="http://schemas.microsoft.com/office/drawing/2014/main" id="{1C4E2553-42FF-C845-8C6A-B6984C3EC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552" y="1645444"/>
            <a:ext cx="7823200" cy="448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65B8B11-16B9-1E42-81F9-99AAC9A7789B}"/>
              </a:ext>
            </a:extLst>
          </p:cNvPr>
          <p:cNvSpPr/>
          <p:nvPr/>
        </p:nvSpPr>
        <p:spPr>
          <a:xfrm>
            <a:off x="4536333" y="6248628"/>
            <a:ext cx="32656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latin typeface="Ubuntu" panose="020B0504030602030204" pitchFamily="34" charset="0"/>
              </a:rPr>
              <a:t>https://</a:t>
            </a:r>
            <a:r>
              <a:rPr lang="en-US" sz="800" dirty="0" err="1">
                <a:latin typeface="Ubuntu" panose="020B0504030602030204" pitchFamily="34" charset="0"/>
              </a:rPr>
              <a:t>store.steampowered.com</a:t>
            </a:r>
            <a:r>
              <a:rPr lang="en-US" sz="800" dirty="0">
                <a:latin typeface="Ubuntu" panose="020B0504030602030204" pitchFamily="34" charset="0"/>
              </a:rPr>
              <a:t>/app/945680/</a:t>
            </a:r>
            <a:r>
              <a:rPr lang="en-US" sz="800" dirty="0" err="1">
                <a:latin typeface="Ubuntu" panose="020B0504030602030204" pitchFamily="34" charset="0"/>
              </a:rPr>
              <a:t>Here_Be_Dragons</a:t>
            </a:r>
            <a:r>
              <a:rPr lang="en-US" sz="800" dirty="0">
                <a:latin typeface="Ubuntu" panose="020B050403060203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54421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6D31E-B7E1-4840-8BE1-75ED6D56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 of Transformations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943DE31-0A60-EE47-A6DA-24A2CAC053D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419599"/>
              </a:xfrm>
            </p:spPr>
            <p:txBody>
              <a:bodyPr>
                <a:normAutofit fontScale="92500" lnSpcReduction="10000"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 is a vector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numbers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is 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matrix. 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𝑀𝑣</m:t>
                    </m:r>
                  </m:oMath>
                </a14:m>
                <a:r>
                  <a:rPr lang="en-US" sz="2000" dirty="0"/>
                  <a:t> makes sense, and is a vector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 numbers. 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Suppose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000" dirty="0"/>
                  <a:t> is a matrix of size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/>
                  <a:t>. 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can multiply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𝑀𝑣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to get a vector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000" dirty="0"/>
                  <a:t> numbers.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 terms of transformations, if we define</a:t>
                </a:r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𝑀𝑣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𝐾𝑤</m:t>
                      </m:r>
                    </m:oMath>
                  </m:oMathPara>
                </a14:m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can look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𝑀𝑣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𝐾𝑀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The matrix for the composite transformation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i="1" dirty="0"/>
                  <a:t>is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𝐾𝑀</m:t>
                    </m:r>
                  </m:oMath>
                </a14:m>
                <a:r>
                  <a:rPr lang="en-US" sz="2000" i="1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i="1" dirty="0"/>
                  <a:t>Informally: “To do M first, then K, you multiply by KM”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chemeClr val="accent6"/>
                    </a:solidFill>
                  </a:rPr>
                  <a:t>Note: we can express the composition of two transformations (and therefore, by induction, the composition of an arbitrary number of transformations) with</a:t>
                </a:r>
                <a:r>
                  <a:rPr lang="en-US" sz="2000" b="1" i="1" dirty="0">
                    <a:solidFill>
                      <a:schemeClr val="accent6"/>
                    </a:solidFill>
                  </a:rPr>
                  <a:t> a single matrix!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accent6"/>
                    </a:solidFill>
                  </a:rPr>
                  <a:t>Makes it much more efficient to transform lots of geometry with complex composite transformations.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943DE31-0A60-EE47-A6DA-24A2CAC053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4419599"/>
              </a:xfrm>
              <a:blipFill>
                <a:blip r:embed="rId2"/>
                <a:stretch>
                  <a:fillRect l="-347" t="-5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C5BD8-B5F8-A54B-9920-00880EAA92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B9D37-3B4C-E14F-BB0B-EC7C12ECC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416A66-C7FF-264F-89D7-F7329D054B2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b="1" i="1" dirty="0"/>
                  <a:t>quaternion</a:t>
                </a:r>
                <a:r>
                  <a:rPr lang="en-US" dirty="0"/>
                  <a:t> is a 4D object with one real part and three imaginary parts: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</m:oMath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/>
                <a:br>
                  <a:rPr lang="en-US" dirty="0"/>
                </a:br>
                <a:r>
                  <a:rPr lang="en-US" dirty="0"/>
                  <a:t>The three imaginary numbers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obey the following equalities: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8416A66-C7FF-264F-89D7-F7329D054B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2241" r="-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51B0B4-3431-614E-B2EA-5B5E39EAA5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6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20CB-6F8C-7A42-84F5-5F3EB82CB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 arithmetic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962CAE-B24A-7542-A1FB-1AB25EFF780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555751"/>
                <a:ext cx="11049000" cy="4525963"/>
              </a:xfrm>
            </p:spPr>
            <p:txBody>
              <a:bodyPr>
                <a:normAutofit lnSpcReduction="1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Addition works component-wise, as with complex numbers.</a:t>
                </a: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Multiplication: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Conjugate</a:t>
                </a: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=(−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Magnitude</a:t>
                </a: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962CAE-B24A-7542-A1FB-1AB25EFF78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555751"/>
                <a:ext cx="11049000" cy="4525963"/>
              </a:xfrm>
              <a:blipFill>
                <a:blip r:embed="rId2"/>
                <a:stretch>
                  <a:fillRect t="-1676" b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32831-94E6-B742-86EE-F344991A42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A0904-A4C3-D248-B29A-683258556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 with Quaternions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9E2572-BB6E-D845-80A9-A9B8F1FC520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encode a vector to be rotated as a quaternion with the real part set to zero:</a:t>
                </a: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,0)</m:t>
                      </m:r>
                    </m:oMath>
                  </m:oMathPara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encode a rotation as:</a:t>
                </a: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We rotate a vector by pre-multiplying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and post-multiplying by its conjugate:</a:t>
                </a: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dirty="0"/>
                  <a:t>Just as with matrices, rotations can be composed by multiplication:</a:t>
                </a:r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99E2572-BB6E-D845-80A9-A9B8F1FC5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t="-1681" r="-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41287-9FB1-EA49-9C34-04DD1FFAD2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7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C5C0-CC84-3E42-9D36-C4ADF8464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go through all of this trouble?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242B7-6130-9048-8F58-0270D343CF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Quaternions require less storage/computation than matrices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“Industry-standard” representation for interpolating rotations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They are guaranteed to have no weird intermediate states (like in the FIFA video)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This is because there’s no </a:t>
            </a:r>
            <a:r>
              <a:rPr lang="en-US" b="1" i="1" dirty="0"/>
              <a:t>tumbling</a:t>
            </a:r>
            <a:r>
              <a:rPr lang="en-US" dirty="0"/>
              <a:t> with quaternions (e.g. how Euler angles wrap around from 360 degrees back to 0).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Linearly interpolating between two quaternions gives the intuitive, shortest path between those two poses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dirty="0"/>
              <a:t>You need to normalize the intermediate quaternions (i.e. divide by their magnitude), because only unit quaternions correspond to rotations.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Geometrically: the unit quaternions form a 3-sphere in the 4D space of all quaternions. Interpolating between them (with normalization in-between) is finding the shortest geodesic path between those points on the 3-sphere.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2821B-6974-894B-959C-DBB9A3AED7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DC00-0774-2D4E-81D7-683B9EE77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why quaternions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E6E70-E0E3-1C4D-9A0D-1431CB917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1828799"/>
          </a:xfrm>
        </p:spPr>
        <p:txBody>
          <a:bodyPr>
            <a:normAutofit fontScale="92500"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I’ve just stated </a:t>
            </a:r>
            <a:r>
              <a:rPr lang="en-US" i="1" dirty="0"/>
              <a:t>what</a:t>
            </a:r>
            <a:r>
              <a:rPr lang="en-US" dirty="0"/>
              <a:t> quaternions do; we don’t have time to dig into </a:t>
            </a:r>
            <a:r>
              <a:rPr lang="en-US" i="1" dirty="0"/>
              <a:t>why</a:t>
            </a:r>
            <a:r>
              <a:rPr lang="en-US" dirty="0"/>
              <a:t> they work.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If you want to know more, this website is a great resource: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9316F-E0D6-FC4C-8DEA-85A6F9FB3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73</a:t>
            </a:fld>
            <a:endParaRPr lang="en-US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BB1A51-1B45-6647-A59C-24CE781BA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12" y="3388617"/>
            <a:ext cx="5515790" cy="29273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A5FC62-C0CC-124B-A006-9EB56774FC01}"/>
              </a:ext>
            </a:extLst>
          </p:cNvPr>
          <p:cNvSpPr/>
          <p:nvPr/>
        </p:nvSpPr>
        <p:spPr>
          <a:xfrm>
            <a:off x="4935588" y="6356351"/>
            <a:ext cx="2605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Ubuntu" panose="020B0504030602030204" pitchFamily="34" charset="0"/>
                <a:hlinkClick r:id="rId3"/>
              </a:rPr>
              <a:t>https://eater.net/quaternions</a:t>
            </a:r>
            <a:endParaRPr lang="en-US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3030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6F45BB-8137-B24F-B1E4-E6D9FE2F3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History of Quaternions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DC6DA1-D116-CE4D-B0C9-17C1564DA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5384800" cy="4756150"/>
          </a:xfrm>
        </p:spPr>
        <p:txBody>
          <a:bodyPr>
            <a:normAutofit fontScale="70000" lnSpcReduction="20000"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Invented by William Rowan Hamilton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Obsessive Irish mathematician who toiled for years to come up with an extension of complex numbers to 3-space.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Supposedly had a ‘eureka’ moment about the relationship between </a:t>
            </a:r>
            <a:r>
              <a:rPr lang="en-US" dirty="0" err="1"/>
              <a:t>i</a:t>
            </a:r>
            <a:r>
              <a:rPr lang="en-US" dirty="0"/>
              <a:t>, j, and k while walking across the Brougham Bridge and etched his discovery into the bridge.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Quaternions lingered in obscurity for decades, overtaken in popularity by vectors/matrices...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... until people realized that they were great for interpolation rotations of rigid bodies.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Now they're everywhere in physics, engineering, and computer graphics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0AA5B-6735-D54E-A16F-1D4F85F64F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74</a:t>
            </a:fld>
            <a:endParaRPr lang="en-US"/>
          </a:p>
        </p:txBody>
      </p:sp>
      <p:pic>
        <p:nvPicPr>
          <p:cNvPr id="10" name="Picture 9" descr="A collage of a person&#10;&#10;Description automatically generated with low confidence">
            <a:extLst>
              <a:ext uri="{FF2B5EF4-FFF2-40B4-BE49-F238E27FC236}">
                <a16:creationId xmlns:a16="http://schemas.microsoft.com/office/drawing/2014/main" id="{7968A7DC-8FB3-B044-A0C2-865970C58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965" y="1461710"/>
            <a:ext cx="3172970" cy="19831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E0C643-93FC-CE40-B662-D2A17EC32D36}"/>
              </a:ext>
            </a:extLst>
          </p:cNvPr>
          <p:cNvGrpSpPr/>
          <p:nvPr/>
        </p:nvGrpSpPr>
        <p:grpSpPr>
          <a:xfrm>
            <a:off x="6709260" y="3950041"/>
            <a:ext cx="3355236" cy="2566172"/>
            <a:chOff x="6709260" y="3950041"/>
            <a:chExt cx="3355236" cy="25661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634EBA-6954-1048-A96D-1BE016381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5564" y="3950041"/>
              <a:ext cx="2844801" cy="213360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7F3F9D6-E228-8647-A077-CBDDBA1F3337}"/>
                </a:ext>
              </a:extLst>
            </p:cNvPr>
            <p:cNvSpPr txBox="1"/>
            <p:nvPr/>
          </p:nvSpPr>
          <p:spPr>
            <a:xfrm>
              <a:off x="6709260" y="6116103"/>
              <a:ext cx="33552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Ubuntu" panose="020B0504030602030204" pitchFamily="34" charset="0"/>
                </a:rPr>
                <a:t>Plaque commemorating the spot where Hamilton ‘discovered’ the secret to quaternion multiplication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C6F4FA-0D51-C349-94F6-26A70882F41C}"/>
              </a:ext>
            </a:extLst>
          </p:cNvPr>
          <p:cNvSpPr txBox="1"/>
          <p:nvPr/>
        </p:nvSpPr>
        <p:spPr>
          <a:xfrm>
            <a:off x="8528187" y="3463609"/>
            <a:ext cx="26725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Ubuntu" panose="020B0504030602030204" pitchFamily="34" charset="0"/>
                <a:hlinkClick r:id="rId4"/>
              </a:rPr>
              <a:t>Fun video about Hamilton’s life and work</a:t>
            </a:r>
            <a:endParaRPr lang="en-US" sz="105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7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11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11874F-B6AB-184F-99E7-3D213E303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Quaternions in GLM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E9251D-8D35-5349-B4F2-76F88AC04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703063"/>
          </a:xfrm>
        </p:spPr>
        <p:txBody>
          <a:bodyPr>
            <a:normAutofit fontScale="62500" lnSpcReduction="20000"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Inconsolata" pitchFamily="49" charset="77"/>
              </a:rPr>
              <a:t>#include &lt;</a:t>
            </a:r>
            <a:r>
              <a:rPr lang="en-US" sz="2800" dirty="0" err="1">
                <a:solidFill>
                  <a:schemeClr val="accent1"/>
                </a:solidFill>
                <a:latin typeface="Inconsolata" pitchFamily="49" charset="77"/>
              </a:rPr>
              <a:t>glm</a:t>
            </a:r>
            <a:r>
              <a:rPr lang="en-US" sz="2800" dirty="0">
                <a:solidFill>
                  <a:schemeClr val="accent1"/>
                </a:solidFill>
                <a:latin typeface="Inconsolata" pitchFamily="49" charset="77"/>
              </a:rPr>
              <a:t>/</a:t>
            </a:r>
            <a:r>
              <a:rPr lang="en-US" sz="2800" dirty="0" err="1">
                <a:solidFill>
                  <a:schemeClr val="accent1"/>
                </a:solidFill>
                <a:latin typeface="Inconsolata" pitchFamily="49" charset="77"/>
              </a:rPr>
              <a:t>gtc</a:t>
            </a:r>
            <a:r>
              <a:rPr lang="en-US" sz="2800" dirty="0">
                <a:solidFill>
                  <a:schemeClr val="accent1"/>
                </a:solidFill>
                <a:latin typeface="Inconsolata" pitchFamily="49" charset="77"/>
              </a:rPr>
              <a:t>/</a:t>
            </a:r>
            <a:r>
              <a:rPr lang="en-US" sz="2800" dirty="0" err="1">
                <a:solidFill>
                  <a:schemeClr val="accent1"/>
                </a:solidFill>
                <a:latin typeface="Inconsolata" pitchFamily="49" charset="77"/>
              </a:rPr>
              <a:t>quaternion.hpp</a:t>
            </a:r>
            <a:r>
              <a:rPr lang="en-US" sz="2800" dirty="0">
                <a:solidFill>
                  <a:schemeClr val="accent1"/>
                </a:solidFill>
                <a:latin typeface="Inconsolata" pitchFamily="49" charset="77"/>
              </a:rPr>
              <a:t>&gt;</a:t>
            </a:r>
          </a:p>
          <a:p>
            <a:r>
              <a:rPr lang="en-US" sz="2800" dirty="0">
                <a:solidFill>
                  <a:schemeClr val="accent1"/>
                </a:solidFill>
                <a:latin typeface="Inconsolata" pitchFamily="49" charset="77"/>
              </a:rPr>
              <a:t>#include &lt;</a:t>
            </a:r>
            <a:r>
              <a:rPr lang="en-US" sz="2800" dirty="0" err="1">
                <a:solidFill>
                  <a:schemeClr val="accent1"/>
                </a:solidFill>
                <a:latin typeface="Inconsolata" pitchFamily="49" charset="77"/>
              </a:rPr>
              <a:t>glm</a:t>
            </a:r>
            <a:r>
              <a:rPr lang="en-US" sz="2800" dirty="0">
                <a:solidFill>
                  <a:schemeClr val="accent1"/>
                </a:solidFill>
                <a:latin typeface="Inconsolata" pitchFamily="49" charset="77"/>
              </a:rPr>
              <a:t>/</a:t>
            </a:r>
            <a:r>
              <a:rPr lang="en-US" sz="2800" dirty="0" err="1">
                <a:solidFill>
                  <a:schemeClr val="accent1"/>
                </a:solidFill>
                <a:latin typeface="Inconsolata" pitchFamily="49" charset="77"/>
              </a:rPr>
              <a:t>gtx</a:t>
            </a:r>
            <a:r>
              <a:rPr lang="en-US" sz="2800" dirty="0">
                <a:solidFill>
                  <a:schemeClr val="accent1"/>
                </a:solidFill>
                <a:latin typeface="Inconsolata" pitchFamily="49" charset="77"/>
              </a:rPr>
              <a:t>/</a:t>
            </a:r>
            <a:r>
              <a:rPr lang="en-US" sz="2800" dirty="0" err="1">
                <a:solidFill>
                  <a:schemeClr val="accent1"/>
                </a:solidFill>
                <a:latin typeface="Inconsolata" pitchFamily="49" charset="77"/>
              </a:rPr>
              <a:t>quaternion.hpp</a:t>
            </a:r>
            <a:r>
              <a:rPr lang="en-US" sz="2800" dirty="0">
                <a:solidFill>
                  <a:schemeClr val="accent1"/>
                </a:solidFill>
                <a:latin typeface="Inconsolata" pitchFamily="49" charset="77"/>
              </a:rPr>
              <a:t>&gt;</a:t>
            </a:r>
          </a:p>
          <a:p>
            <a:endParaRPr lang="en-US" sz="2800" dirty="0">
              <a:solidFill>
                <a:schemeClr val="tx1"/>
              </a:solidFill>
              <a:latin typeface="Inconsolata" pitchFamily="49" charset="77"/>
              <a:ea typeface="Cambria Math" panose="02040503050406030204" pitchFamily="18" charset="0"/>
            </a:endParaRP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  <a:ea typeface="Cambria Math" panose="02040503050406030204" pitchFamily="18" charset="0"/>
              </a:rPr>
              <a:t>// Declare a new quaternion</a:t>
            </a:r>
          </a:p>
          <a:p>
            <a:r>
              <a:rPr lang="en-US" sz="2800" dirty="0" err="1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glm</a:t>
            </a:r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::quat q;</a:t>
            </a:r>
          </a:p>
          <a:p>
            <a:endParaRPr lang="en-US" sz="2800" dirty="0">
              <a:solidFill>
                <a:schemeClr val="tx1"/>
              </a:solidFill>
              <a:latin typeface="Inconsolata" pitchFamily="49" charset="77"/>
              <a:ea typeface="Cambria Math" panose="02040503050406030204" pitchFamily="18" charset="0"/>
            </a:endParaRP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  <a:ea typeface="Cambria Math" panose="02040503050406030204" pitchFamily="18" charset="0"/>
              </a:rPr>
              <a:t>// Construct a quaternion directly from its four components (rarely used)</a:t>
            </a:r>
          </a:p>
          <a:p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q = </a:t>
            </a:r>
            <a:r>
              <a:rPr lang="en-US" sz="2800" dirty="0" err="1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glm</a:t>
            </a:r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::quat(1.0f, 2.0f, 3.0f, 0.0f);</a:t>
            </a:r>
          </a:p>
          <a:p>
            <a:endParaRPr lang="en-US" sz="2800" dirty="0">
              <a:solidFill>
                <a:schemeClr val="tx1"/>
              </a:solidFill>
              <a:latin typeface="Inconsolata" pitchFamily="49" charset="77"/>
              <a:ea typeface="Cambria Math" panose="02040503050406030204" pitchFamily="18" charset="0"/>
            </a:endParaRP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  <a:ea typeface="Cambria Math" panose="02040503050406030204" pitchFamily="18" charset="0"/>
              </a:rPr>
              <a:t>// Construct a quaternion from Euler angles</a:t>
            </a:r>
          </a:p>
          <a:p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q = </a:t>
            </a:r>
            <a:r>
              <a:rPr lang="en-US" sz="2800" dirty="0" err="1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glm</a:t>
            </a:r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::quat(</a:t>
            </a:r>
            <a:r>
              <a:rPr lang="en-US" sz="2800" dirty="0" err="1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glm</a:t>
            </a:r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::vec3(0.0f, 3.14f, 0.0f));</a:t>
            </a:r>
          </a:p>
          <a:p>
            <a:endParaRPr lang="en-US" sz="2800" dirty="0">
              <a:solidFill>
                <a:schemeClr val="tx1"/>
              </a:solidFill>
              <a:latin typeface="Inconsolata" pitchFamily="49" charset="77"/>
              <a:ea typeface="Cambria Math" panose="02040503050406030204" pitchFamily="18" charset="0"/>
            </a:endParaRP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  <a:ea typeface="Cambria Math" panose="02040503050406030204" pitchFamily="18" charset="0"/>
              </a:rPr>
              <a:t>// Construct a quaternion from </a:t>
            </a:r>
            <a:r>
              <a:rPr lang="en-US" sz="2800" dirty="0" err="1">
                <a:solidFill>
                  <a:schemeClr val="bg1">
                    <a:lumMod val="65000"/>
                  </a:schemeClr>
                </a:solidFill>
                <a:latin typeface="Inconsolata" pitchFamily="49" charset="77"/>
                <a:ea typeface="Cambria Math" panose="02040503050406030204" pitchFamily="18" charset="0"/>
              </a:rPr>
              <a:t>axis+angle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  <a:ea typeface="Cambria Math" panose="02040503050406030204" pitchFamily="18" charset="0"/>
              </a:rPr>
              <a:t> rotation</a:t>
            </a:r>
          </a:p>
          <a:p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q = </a:t>
            </a:r>
            <a:r>
              <a:rPr lang="en-US" sz="2800" dirty="0" err="1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glm</a:t>
            </a:r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::quaternion::</a:t>
            </a:r>
            <a:r>
              <a:rPr lang="en-US" sz="2800" dirty="0" err="1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angleAxis</a:t>
            </a:r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(90.0f, </a:t>
            </a:r>
            <a:r>
              <a:rPr lang="en-US" sz="2800" dirty="0" err="1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glm</a:t>
            </a:r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::vec3(1.0f, 0.0f, 0.0f);</a:t>
            </a:r>
          </a:p>
          <a:p>
            <a:endParaRPr lang="en-US" sz="2800" dirty="0">
              <a:solidFill>
                <a:schemeClr val="tx1"/>
              </a:solidFill>
              <a:latin typeface="Inconsolata" pitchFamily="49" charset="77"/>
              <a:ea typeface="Cambria Math" panose="02040503050406030204" pitchFamily="18" charset="0"/>
            </a:endParaRP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Inconsolata" pitchFamily="49" charset="77"/>
                <a:ea typeface="Cambria Math" panose="02040503050406030204" pitchFamily="18" charset="0"/>
              </a:rPr>
              <a:t>// Convert a quaternion to a rotation matrix</a:t>
            </a:r>
          </a:p>
          <a:p>
            <a:r>
              <a:rPr lang="en-US" sz="2800" dirty="0" err="1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glm</a:t>
            </a:r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::mat4 m = </a:t>
            </a:r>
            <a:r>
              <a:rPr lang="en-US" sz="2800" dirty="0" err="1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glm</a:t>
            </a:r>
            <a:r>
              <a:rPr lang="en-US" sz="2800" dirty="0">
                <a:solidFill>
                  <a:schemeClr val="tx1"/>
                </a:solidFill>
                <a:latin typeface="Inconsolata" pitchFamily="49" charset="77"/>
                <a:ea typeface="Cambria Math" panose="02040503050406030204" pitchFamily="18" charset="0"/>
              </a:rPr>
              <a:t>::quaternion::toMat4(q);</a:t>
            </a:r>
          </a:p>
          <a:p>
            <a:endParaRPr lang="en-US" sz="2800" dirty="0">
              <a:solidFill>
                <a:schemeClr val="tx1"/>
              </a:solidFill>
              <a:latin typeface="Inconsolata" pitchFamily="49" charset="77"/>
              <a:ea typeface="Cambria Math" panose="02040503050406030204" pitchFamily="18" charset="0"/>
            </a:endParaRPr>
          </a:p>
          <a:p>
            <a:endParaRPr lang="en-US" sz="2800" dirty="0">
              <a:solidFill>
                <a:schemeClr val="tx1"/>
              </a:solidFill>
              <a:latin typeface="Inconsolata" pitchFamily="49" charset="77"/>
              <a:ea typeface="Cambria Math" panose="020405030504060302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F677F3-8157-FD40-88B5-7570489C17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9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7C892-3895-7844-B8CC-DE5AFB98C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Pros &amp; Cons of Different Rotation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C06E9-A26B-BB47-ACB9-9502BC0B6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C3422E5-0B8E-C841-8893-3277E5FA8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30155"/>
              </p:ext>
            </p:extLst>
          </p:nvPr>
        </p:nvGraphicFramePr>
        <p:xfrm>
          <a:off x="304800" y="1417638"/>
          <a:ext cx="11557001" cy="4937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125068830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2515042700"/>
                    </a:ext>
                  </a:extLst>
                </a:gridCol>
                <a:gridCol w="7213601">
                  <a:extLst>
                    <a:ext uri="{9D8B030D-6E8A-4147-A177-3AD203B41FA5}">
                      <a16:colId xmlns:a16="http://schemas.microsoft.com/office/drawing/2014/main" val="465269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Pros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Cons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577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Euler Angles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• Simple and intuitive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Allows </a:t>
                      </a:r>
                      <a:r>
                        <a:rPr lang="en-US" sz="2000" b="1" i="1" dirty="0">
                          <a:effectLst/>
                          <a:latin typeface="Ubuntu" panose="020B0504030602030204" pitchFamily="34" charset="0"/>
                        </a:rPr>
                        <a:t>tumbling</a:t>
                      </a: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: angles can go past 360 degrees </a:t>
                      </a:r>
                      <a:r>
                        <a:rPr lang="en-US" sz="2000" b="0" i="0" dirty="0">
                          <a:solidFill>
                            <a:srgbClr val="006DBF"/>
                          </a:solidFill>
                          <a:effectLst/>
                          <a:latin typeface="Ubuntu" panose="020B0504030602030204" pitchFamily="34" charset="0"/>
                        </a:rPr>
                        <a:t>(leading to lots of redundant ways to represent the same orientation) </a:t>
                      </a: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Gimbal lock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437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Axis Angle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No gimbal lock </a:t>
                      </a:r>
                      <a:r>
                        <a:rPr lang="en-US" sz="2000" b="0" i="0" dirty="0">
                          <a:solidFill>
                            <a:srgbClr val="006DBF"/>
                          </a:solidFill>
                          <a:effectLst/>
                          <a:latin typeface="Ubuntu" panose="020B0504030602030204" pitchFamily="34" charset="0"/>
                        </a:rPr>
                        <a:t>(so better for interpolation) </a:t>
                      </a: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Still reasonably intuitive.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Still allows tumbling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Has singularities where different axis-angles represent the same rotation </a:t>
                      </a:r>
                      <a:r>
                        <a:rPr lang="en-US" sz="2000" b="0" i="0" dirty="0">
                          <a:solidFill>
                            <a:srgbClr val="006DBF"/>
                          </a:solidFill>
                          <a:effectLst/>
                          <a:latin typeface="Ubuntu" panose="020B0504030602030204" pitchFamily="34" charset="0"/>
                        </a:rPr>
                        <a:t>(e.g. 180 degrees about axis v vs. -180 degrees about axis -v)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228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Quaternion </a:t>
                      </a:r>
                      <a:endParaRPr lang="en-US" sz="200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No tumbling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No gimbal lock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No weird singularities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solidFill>
                            <a:srgbClr val="006DBF"/>
                          </a:solidFill>
                          <a:effectLst/>
                          <a:latin typeface="Ubuntu" panose="020B0504030602030204" pitchFamily="34" charset="0"/>
                        </a:rPr>
                        <a:t>(best for interpolation) </a:t>
                      </a: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Very unintuitive way to represent rotations </a:t>
                      </a:r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  <a:t>Have to re-normalize quaternions during interpolation</a:t>
                      </a:r>
                      <a:br>
                        <a:rPr lang="en-US" sz="2000" b="0" i="0" dirty="0">
                          <a:effectLst/>
                          <a:latin typeface="Ubuntu" panose="020B0504030602030204" pitchFamily="34" charset="0"/>
                        </a:rPr>
                      </a:br>
                      <a:r>
                        <a:rPr lang="en-US" sz="2000" b="0" i="0" dirty="0">
                          <a:solidFill>
                            <a:srgbClr val="006DBF"/>
                          </a:solidFill>
                          <a:effectLst/>
                          <a:latin typeface="Ubuntu" panose="020B0504030602030204" pitchFamily="34" charset="0"/>
                        </a:rPr>
                        <a:t>(b/c only unit quaternions represent rotations) </a:t>
                      </a:r>
                      <a:endParaRPr lang="en-US" sz="2000" b="0" i="0" dirty="0">
                        <a:effectLst/>
                        <a:latin typeface="Ubuntu" panose="020B0504030602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92456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6624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AD6B-78C9-5BAE-E17F-588F94E14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3D rotations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2A60F-FF79-1F4C-BD32-E989CDE02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out </a:t>
            </a:r>
            <a:r>
              <a:rPr lang="en-US" dirty="0">
                <a:hlinkClick r:id="rId2"/>
              </a:rPr>
              <a:t>https://thenumb.at/Exponential-Rotations/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969C3-1F39-3416-A704-A672CBBF41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98CEB-DF16-1148-B5E1-73DAA703E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233" y="2538737"/>
            <a:ext cx="6341533" cy="393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419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E08D6-DC70-A403-8D00-1820B51D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“Graphics in 5 Minutes” on Transformations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AFA6-627B-F49D-BA92-486ED7BD9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YouTube link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0A368-FF4B-C7F7-A695-D8549369BC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FBED97-69E0-96DC-0BD9-4246E5609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204996"/>
            <a:ext cx="7772400" cy="437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36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80C7-A0D9-DD44-8130-80E4411E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transformations using basis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CBAA9E-9958-F847-A4AE-BAF31731BEE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2565399"/>
              </a:xfrm>
            </p:spPr>
            <p:txBody>
              <a:bodyPr>
                <a:noAutofit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Find matrix M that sends</a:t>
                </a:r>
                <a:br>
                  <a:rPr lang="en-US" sz="2800" dirty="0"/>
                </a:b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br>
                  <a:rPr lang="en-US" sz="2800" dirty="0"/>
                </a:br>
                <a:r>
                  <a:rPr lang="en-US" sz="2800" dirty="0"/>
                  <a:t>		and sends</a:t>
                </a:r>
                <a:br>
                  <a:rPr lang="en-US" sz="2800" dirty="0"/>
                </a:b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endParaRPr lang="en-US" sz="2800" dirty="0"/>
              </a:p>
              <a:p>
                <a:pPr marL="228600" indent="0"/>
                <a:endParaRPr lang="en-US" sz="2800" dirty="0"/>
              </a:p>
              <a:p>
                <a:pPr marL="228600" indent="0"/>
                <a:endParaRPr lang="en-US" sz="2800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CBAA9E-9958-F847-A4AE-BAF31731B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1"/>
                <a:ext cx="10972800" cy="2565399"/>
              </a:xfrm>
              <a:blipFill>
                <a:blip r:embed="rId2"/>
                <a:stretch>
                  <a:fillRect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DA44E-7B37-FC48-BD3B-9159FE8CAB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58C9B344-C03B-7F42-9FB9-173E76C7FC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4244975"/>
                <a:ext cx="10972800" cy="21685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32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8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4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0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0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6858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seek a 2 x 2 matrix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But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/>
                  <a:t>. So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=5.</m:t>
                    </m:r>
                  </m:oMath>
                </a14:m>
                <a:endParaRPr lang="en-US" sz="2800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Similarly,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=3,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=7.  </m:t>
                    </m:r>
                  </m:oMath>
                </a14:m>
                <a:r>
                  <a:rPr lang="en-US" sz="2800" dirty="0"/>
                  <a:t> So our matrix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</m:mr>
                        </m:m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pPr marL="228600" indent="0"/>
                <a:endParaRPr lang="en-US" sz="2800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 xmlns="">
          <p:sp>
            <p:nvSpPr>
              <p:cNvPr id="10" name="Text Placeholder 2">
                <a:extLst>
                  <a:ext uri="{FF2B5EF4-FFF2-40B4-BE49-F238E27FC236}">
                    <a16:creationId xmlns:a16="http://schemas.microsoft.com/office/drawing/2014/main" id="{58C9B344-C03B-7F42-9FB9-173E76C7F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244975"/>
                <a:ext cx="10972800" cy="2168526"/>
              </a:xfrm>
              <a:prstGeom prst="rect">
                <a:avLst/>
              </a:prstGeom>
              <a:blipFill>
                <a:blip r:embed="rId3"/>
                <a:stretch>
                  <a:fillRect b="-14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4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820E8-96CF-DD49-A2A8-FC5E8088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Hierarchies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76C82-6605-DF4A-8E29-17A7C2138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8609E-710C-3245-A555-8CD79AB231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7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F9B30-3C6A-1A48-BB9B-073994CB3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5E7069-870F-ED41-86E2-CEDB730E0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Graphics applications typically represent scenes with a directed </a:t>
            </a:r>
            <a:r>
              <a:rPr lang="en-US" dirty="0" err="1"/>
              <a:t>acylic</a:t>
            </a:r>
            <a:r>
              <a:rPr lang="en-US" dirty="0"/>
              <a:t> graph (DAG):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Objects (cubes, sphere, cone, polyhedral, etc.): 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dirty="0"/>
              <a:t>stored as nodes (default: unit size at origin) 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Attributes (color, textures, etc.): 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dirty="0"/>
              <a:t>stored as separate nodes 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/>
              <a:t>Transformations: 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US" dirty="0"/>
              <a:t>also nodes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6A9B6-6AF7-A242-AAF9-E236B6E358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9C8411-4C7A-1943-9C16-DB61709E68A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2" t="38235" r="24536" b="-422"/>
          <a:stretch/>
        </p:blipFill>
        <p:spPr>
          <a:xfrm>
            <a:off x="8224859" y="3822714"/>
            <a:ext cx="3146889" cy="24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1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71FC8-16CA-8145-AD30-CDDDCB86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61141-EC83-F844-999D-F3085C26F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7522464" cy="4525963"/>
          </a:xfrm>
        </p:spPr>
        <p:txBody>
          <a:bodyPr>
            <a:normAutofit fontScale="92500" lnSpcReduction="10000"/>
          </a:bodyPr>
          <a:lstStyle/>
          <a:p>
            <a:pPr marL="228600" indent="0"/>
            <a:r>
              <a:rPr lang="en-US" dirty="0"/>
              <a:t>For your assignments, we use simplified format: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Attributes stored as a components of each object node (no separate attribute node)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 transform node affects its subtree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Only leaf nodes are graphical objects.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All internal nodes that are not transform nodes are object group nodes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77C89-9971-8F40-9C51-4BE079D715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81</a:t>
            </a:fld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64E92AB-F648-E942-867C-CBE03EEBD46B}"/>
              </a:ext>
            </a:extLst>
          </p:cNvPr>
          <p:cNvGrpSpPr/>
          <p:nvPr/>
        </p:nvGrpSpPr>
        <p:grpSpPr>
          <a:xfrm>
            <a:off x="8042895" y="1578318"/>
            <a:ext cx="3761909" cy="4415157"/>
            <a:chOff x="8042895" y="1578318"/>
            <a:chExt cx="3761909" cy="44151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1050E6E-B9F2-3449-B141-956E5531CC91}"/>
                    </a:ext>
                  </a:extLst>
                </p:cNvPr>
                <p:cNvSpPr/>
                <p:nvPr/>
              </p:nvSpPr>
              <p:spPr>
                <a:xfrm>
                  <a:off x="9916368" y="1578318"/>
                  <a:ext cx="431800" cy="431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world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81050E6E-B9F2-3449-B141-956E5531CC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6368" y="1578318"/>
                  <a:ext cx="431800" cy="431800"/>
                </a:xfrm>
                <a:prstGeom prst="ellipse">
                  <a:avLst/>
                </a:prstGeom>
                <a:blipFill>
                  <a:blip r:embed="rId2"/>
                  <a:stretch>
                    <a:fillRect l="-5556"/>
                  </a:stretch>
                </a:blip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10F81D-A6F8-F64A-B902-4A96FF115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2895" y="3120151"/>
              <a:ext cx="687670" cy="4937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C302EAB-D482-8F41-AB5C-2F2D15519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2912" y="4115891"/>
              <a:ext cx="749608" cy="5389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FE99E8B-8865-F443-A1B0-B3C58DFDE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33664" y="4128769"/>
              <a:ext cx="749608" cy="52798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29C892-2D94-6546-B84E-37DBEE48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9516" y="5474964"/>
              <a:ext cx="2285288" cy="5185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6E2F6C-22A1-CF48-ABE0-095F0FC9339A}"/>
                    </a:ext>
                  </a:extLst>
                </p:cNvPr>
                <p:cNvSpPr/>
                <p:nvPr/>
              </p:nvSpPr>
              <p:spPr>
                <a:xfrm>
                  <a:off x="9087716" y="3126293"/>
                  <a:ext cx="431800" cy="431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E66E2F6C-22A1-CF48-ABE0-095F0FC933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87716" y="3126293"/>
                  <a:ext cx="431800" cy="4318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24E34BF-4320-DF4B-85DC-ED2F6A3230F1}"/>
                    </a:ext>
                  </a:extLst>
                </p:cNvPr>
                <p:cNvSpPr/>
                <p:nvPr/>
              </p:nvSpPr>
              <p:spPr>
                <a:xfrm>
                  <a:off x="10245231" y="2846199"/>
                  <a:ext cx="431800" cy="431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824E34BF-4320-DF4B-85DC-ED2F6A3230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231" y="2846199"/>
                  <a:ext cx="431800" cy="4318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6E14B16-8390-3046-92A6-E3A7C5ACC391}"/>
                    </a:ext>
                  </a:extLst>
                </p:cNvPr>
                <p:cNvSpPr/>
                <p:nvPr/>
              </p:nvSpPr>
              <p:spPr>
                <a:xfrm>
                  <a:off x="10954416" y="4142085"/>
                  <a:ext cx="431800" cy="431800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6E14B16-8390-3046-92A6-E3A7C5ACC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54416" y="4142085"/>
                  <a:ext cx="431800" cy="431800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FB2A72FB-A1B0-3C47-9419-7023D4DD723B}"/>
                </a:ext>
              </a:extLst>
            </p:cNvPr>
            <p:cNvCxnSpPr>
              <a:cxnSpLocks/>
              <a:stCxn id="9" idx="2"/>
              <a:endCxn id="7" idx="0"/>
            </p:cNvCxnSpPr>
            <p:nvPr/>
          </p:nvCxnSpPr>
          <p:spPr>
            <a:xfrm flipH="1">
              <a:off x="8386730" y="2484001"/>
              <a:ext cx="1718026" cy="63615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816C309-633C-604F-A05B-9908EA3B455D}"/>
                </a:ext>
              </a:extLst>
            </p:cNvPr>
            <p:cNvCxnSpPr>
              <a:cxnSpLocks/>
              <a:stCxn id="9" idx="2"/>
              <a:endCxn id="15" idx="7"/>
            </p:cNvCxnSpPr>
            <p:nvPr/>
          </p:nvCxnSpPr>
          <p:spPr>
            <a:xfrm flipH="1">
              <a:off x="9456280" y="2484001"/>
              <a:ext cx="648476" cy="70552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7914A7C-50C1-8F44-9C0E-E4A7C7B7F9FA}"/>
                </a:ext>
              </a:extLst>
            </p:cNvPr>
            <p:cNvCxnSpPr>
              <a:cxnSpLocks/>
              <a:stCxn id="9" idx="2"/>
              <a:endCxn id="16" idx="0"/>
            </p:cNvCxnSpPr>
            <p:nvPr/>
          </p:nvCxnSpPr>
          <p:spPr>
            <a:xfrm>
              <a:off x="10104756" y="2484001"/>
              <a:ext cx="356375" cy="36219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CB37AC7-CD6F-CC4F-B8C8-C17707DD53AD}"/>
                </a:ext>
              </a:extLst>
            </p:cNvPr>
            <p:cNvCxnSpPr>
              <a:cxnSpLocks/>
              <a:stCxn id="15" idx="4"/>
              <a:endCxn id="8" idx="0"/>
            </p:cNvCxnSpPr>
            <p:nvPr/>
          </p:nvCxnSpPr>
          <p:spPr>
            <a:xfrm flipH="1">
              <a:off x="9087716" y="3558093"/>
              <a:ext cx="215900" cy="55779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A314B1DF-8BDB-9145-B59B-0B8CA9551116}"/>
                </a:ext>
              </a:extLst>
            </p:cNvPr>
            <p:cNvCxnSpPr>
              <a:cxnSpLocks/>
              <a:stCxn id="56" idx="2"/>
              <a:endCxn id="11" idx="0"/>
            </p:cNvCxnSpPr>
            <p:nvPr/>
          </p:nvCxnSpPr>
          <p:spPr>
            <a:xfrm flipH="1">
              <a:off x="10208468" y="3760319"/>
              <a:ext cx="436904" cy="36845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A0F8C70-D5A8-9743-8725-4C19437140D3}"/>
                </a:ext>
              </a:extLst>
            </p:cNvPr>
            <p:cNvCxnSpPr>
              <a:cxnSpLocks/>
              <a:stCxn id="56" idx="2"/>
              <a:endCxn id="17" idx="0"/>
            </p:cNvCxnSpPr>
            <p:nvPr/>
          </p:nvCxnSpPr>
          <p:spPr>
            <a:xfrm>
              <a:off x="10645372" y="3760319"/>
              <a:ext cx="524944" cy="38176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9463A17-09DB-A240-8E68-0FCCB71AFD95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9916368" y="5131636"/>
              <a:ext cx="1253948" cy="346369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5BF1514-4413-4B4D-BD8D-B5088560C670}"/>
                </a:ext>
              </a:extLst>
            </p:cNvPr>
            <p:cNvCxnSpPr>
              <a:cxnSpLocks/>
              <a:stCxn id="17" idx="4"/>
              <a:endCxn id="38" idx="0"/>
            </p:cNvCxnSpPr>
            <p:nvPr/>
          </p:nvCxnSpPr>
          <p:spPr>
            <a:xfrm>
              <a:off x="11170316" y="4573885"/>
              <a:ext cx="0" cy="32915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663A07B-C8CF-7249-8992-C99AFAD08716}"/>
                </a:ext>
              </a:extLst>
            </p:cNvPr>
            <p:cNvCxnSpPr>
              <a:cxnSpLocks/>
              <a:stCxn id="38" idx="2"/>
              <a:endCxn id="12" idx="0"/>
            </p:cNvCxnSpPr>
            <p:nvPr/>
          </p:nvCxnSpPr>
          <p:spPr>
            <a:xfrm flipH="1">
              <a:off x="10662160" y="5131636"/>
              <a:ext cx="508156" cy="343328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424569-EB9A-9448-AD96-84D373F0C88B}"/>
                </a:ext>
              </a:extLst>
            </p:cNvPr>
            <p:cNvSpPr/>
            <p:nvPr/>
          </p:nvSpPr>
          <p:spPr>
            <a:xfrm>
              <a:off x="9834448" y="2255401"/>
              <a:ext cx="540616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Ubuntu" panose="020B0504030602030204" pitchFamily="34" charset="0"/>
                </a:rPr>
                <a:t>Group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56617E6-CDAD-0545-A153-B000E0AE1146}"/>
                </a:ext>
              </a:extLst>
            </p:cNvPr>
            <p:cNvCxnSpPr>
              <a:cxnSpLocks/>
              <a:stCxn id="5" idx="4"/>
              <a:endCxn id="9" idx="0"/>
            </p:cNvCxnSpPr>
            <p:nvPr/>
          </p:nvCxnSpPr>
          <p:spPr>
            <a:xfrm flipH="1">
              <a:off x="10104756" y="2010118"/>
              <a:ext cx="27512" cy="245283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786F612-5FE5-2E49-B394-89BD40B4885D}"/>
                </a:ext>
              </a:extLst>
            </p:cNvPr>
            <p:cNvSpPr/>
            <p:nvPr/>
          </p:nvSpPr>
          <p:spPr>
            <a:xfrm>
              <a:off x="10900008" y="4903036"/>
              <a:ext cx="540616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Ubuntu" panose="020B0504030602030204" pitchFamily="34" charset="0"/>
                </a:rPr>
                <a:t>Group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17CFE50-2E21-0B47-9FE6-BECA1A900C4B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11170316" y="5131636"/>
              <a:ext cx="270308" cy="362876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374073F-177D-E145-9AAC-1563185745C3}"/>
                </a:ext>
              </a:extLst>
            </p:cNvPr>
            <p:cNvSpPr/>
            <p:nvPr/>
          </p:nvSpPr>
          <p:spPr>
            <a:xfrm>
              <a:off x="10375064" y="3531719"/>
              <a:ext cx="540616" cy="2286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Ubuntu" panose="020B0504030602030204" pitchFamily="34" charset="0"/>
                </a:rPr>
                <a:t>Group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054A293C-43BD-F544-A9ED-81A1ABDA5324}"/>
                </a:ext>
              </a:extLst>
            </p:cNvPr>
            <p:cNvCxnSpPr>
              <a:cxnSpLocks/>
              <a:stCxn id="16" idx="4"/>
              <a:endCxn id="56" idx="0"/>
            </p:cNvCxnSpPr>
            <p:nvPr/>
          </p:nvCxnSpPr>
          <p:spPr>
            <a:xfrm>
              <a:off x="10461131" y="3277999"/>
              <a:ext cx="184241" cy="25372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035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38211-2E27-2A46-859E-788F1F08B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8F75F-43D4-9045-8E8B-78F95D09C4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Step 1:  </a:t>
            </a:r>
            <a:r>
              <a:rPr lang="en-US" dirty="0"/>
              <a:t>Various transformations are applied to each of the leaves (object primitives—head, base, etc.)  </a:t>
            </a:r>
          </a:p>
          <a:p>
            <a:r>
              <a:rPr lang="en-US" b="1" dirty="0"/>
              <a:t>Step 2:  </a:t>
            </a:r>
            <a:r>
              <a:rPr lang="en-US" dirty="0"/>
              <a:t>Transformations are then applied to groups of objects (form upper and lower body,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07A73-AA67-4945-B972-E52581E0D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82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D80304-ABBA-DD4C-8CF4-C9E481B2D181}"/>
              </a:ext>
            </a:extLst>
          </p:cNvPr>
          <p:cNvGrpSpPr/>
          <p:nvPr/>
        </p:nvGrpSpPr>
        <p:grpSpPr>
          <a:xfrm>
            <a:off x="3454401" y="4112490"/>
            <a:ext cx="5099849" cy="2243861"/>
            <a:chOff x="3454401" y="4112490"/>
            <a:chExt cx="5099849" cy="2243861"/>
          </a:xfrm>
        </p:grpSpPr>
        <p:grpSp>
          <p:nvGrpSpPr>
            <p:cNvPr id="5" name="Group 1173">
              <a:extLst>
                <a:ext uri="{FF2B5EF4-FFF2-40B4-BE49-F238E27FC236}">
                  <a16:creationId xmlns:a16="http://schemas.microsoft.com/office/drawing/2014/main" id="{A20BBD7E-B1BF-FF43-8260-E7560CFB42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0881" y="4837490"/>
              <a:ext cx="1211010" cy="1150053"/>
              <a:chOff x="3013" y="1528"/>
              <a:chExt cx="683" cy="865"/>
            </a:xfrm>
          </p:grpSpPr>
          <p:sp>
            <p:nvSpPr>
              <p:cNvPr id="6" name="Line 1174">
                <a:extLst>
                  <a:ext uri="{FF2B5EF4-FFF2-40B4-BE49-F238E27FC236}">
                    <a16:creationId xmlns:a16="http://schemas.microsoft.com/office/drawing/2014/main" id="{14DDB254-B605-364E-B9CE-7583DAF0A4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95" y="1528"/>
                <a:ext cx="0" cy="54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1175">
                <a:extLst>
                  <a:ext uri="{FF2B5EF4-FFF2-40B4-BE49-F238E27FC236}">
                    <a16:creationId xmlns:a16="http://schemas.microsoft.com/office/drawing/2014/main" id="{F90CC21B-00CA-7246-936E-4B51103346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5" y="2074"/>
                <a:ext cx="50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Line 1176">
                <a:extLst>
                  <a:ext uri="{FF2B5EF4-FFF2-40B4-BE49-F238E27FC236}">
                    <a16:creationId xmlns:a16="http://schemas.microsoft.com/office/drawing/2014/main" id="{B0C4F6AD-5B50-D342-ABC1-D14A04570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13" y="2074"/>
                <a:ext cx="182" cy="3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0EFE923-076A-064D-AB0E-C18795F1E4AD}"/>
                </a:ext>
              </a:extLst>
            </p:cNvPr>
            <p:cNvGrpSpPr/>
            <p:nvPr/>
          </p:nvGrpSpPr>
          <p:grpSpPr>
            <a:xfrm>
              <a:off x="3454401" y="4112490"/>
              <a:ext cx="5099849" cy="2243861"/>
              <a:chOff x="3454401" y="4112490"/>
              <a:chExt cx="5099849" cy="2243861"/>
            </a:xfrm>
          </p:grpSpPr>
          <p:grpSp>
            <p:nvGrpSpPr>
              <p:cNvPr id="9" name="Group 1073">
                <a:extLst>
                  <a:ext uri="{FF2B5EF4-FFF2-40B4-BE49-F238E27FC236}">
                    <a16:creationId xmlns:a16="http://schemas.microsoft.com/office/drawing/2014/main" id="{8D815772-4969-7847-B770-8A3B72287B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4401" y="4819068"/>
                <a:ext cx="1244160" cy="1296136"/>
                <a:chOff x="912" y="1056"/>
                <a:chExt cx="864" cy="1200"/>
              </a:xfrm>
            </p:grpSpPr>
            <p:sp>
              <p:nvSpPr>
                <p:cNvPr id="10" name="AutoShape 1031">
                  <a:extLst>
                    <a:ext uri="{FF2B5EF4-FFF2-40B4-BE49-F238E27FC236}">
                      <a16:creationId xmlns:a16="http://schemas.microsoft.com/office/drawing/2014/main" id="{B6ADCE18-D459-A74D-9163-6EFC68CD1A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0" y="2130"/>
                  <a:ext cx="624" cy="126"/>
                </a:xfrm>
                <a:prstGeom prst="ca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" name="Rectangle 1032">
                  <a:extLst>
                    <a:ext uri="{FF2B5EF4-FFF2-40B4-BE49-F238E27FC236}">
                      <a16:creationId xmlns:a16="http://schemas.microsoft.com/office/drawing/2014/main" id="{75628DC1-AFC2-694E-89C2-1EEFA83FEC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20" y="1728"/>
                  <a:ext cx="48" cy="43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" name="AutoShape 1033">
                  <a:extLst>
                    <a:ext uri="{FF2B5EF4-FFF2-40B4-BE49-F238E27FC236}">
                      <a16:creationId xmlns:a16="http://schemas.microsoft.com/office/drawing/2014/main" id="{B3A75A37-E92A-7248-A2E3-BE314512AF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392" y="1248"/>
                  <a:ext cx="384" cy="384"/>
                </a:xfrm>
                <a:prstGeom prst="cube">
                  <a:avLst>
                    <a:gd name="adj" fmla="val 86977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600"/>
                </a:p>
              </p:txBody>
            </p:sp>
            <p:sp>
              <p:nvSpPr>
                <p:cNvPr id="13" name="AutoShape 1034">
                  <a:extLst>
                    <a:ext uri="{FF2B5EF4-FFF2-40B4-BE49-F238E27FC236}">
                      <a16:creationId xmlns:a16="http://schemas.microsoft.com/office/drawing/2014/main" id="{741406C1-4661-7941-8A19-9499CEDAD8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104" y="1152"/>
                  <a:ext cx="480" cy="624"/>
                </a:xfrm>
                <a:prstGeom prst="cube">
                  <a:avLst>
                    <a:gd name="adj" fmla="val 275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4" name="AutoShape 1035">
                  <a:extLst>
                    <a:ext uri="{FF2B5EF4-FFF2-40B4-BE49-F238E27FC236}">
                      <a16:creationId xmlns:a16="http://schemas.microsoft.com/office/drawing/2014/main" id="{E8322957-97C1-A040-B9CD-32BB45DDCF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1248" y="1056"/>
                  <a:ext cx="192" cy="192"/>
                </a:xfrm>
                <a:prstGeom prst="cube">
                  <a:avLst>
                    <a:gd name="adj" fmla="val 275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5" name="AutoShape 1036">
                  <a:extLst>
                    <a:ext uri="{FF2B5EF4-FFF2-40B4-BE49-F238E27FC236}">
                      <a16:creationId xmlns:a16="http://schemas.microsoft.com/office/drawing/2014/main" id="{21B068B6-880F-9A48-AD84-702FF21F30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-1151477" flipH="1" flipV="1">
                  <a:off x="912" y="1344"/>
                  <a:ext cx="337" cy="329"/>
                </a:xfrm>
                <a:prstGeom prst="cube">
                  <a:avLst>
                    <a:gd name="adj" fmla="val 86718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en-US" sz="2600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E37724-60C5-414B-BCB4-11EAA54DDBD9}"/>
                  </a:ext>
                </a:extLst>
              </p:cNvPr>
              <p:cNvSpPr/>
              <p:nvPr/>
            </p:nvSpPr>
            <p:spPr>
              <a:xfrm>
                <a:off x="3730881" y="4197267"/>
                <a:ext cx="161350" cy="132151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4041" tIns="37021" rIns="74041" bIns="37021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AD09F95-B608-5146-85F2-EE0D5CEAE8BA}"/>
                  </a:ext>
                </a:extLst>
              </p:cNvPr>
              <p:cNvSpPr txBox="1"/>
              <p:nvPr/>
            </p:nvSpPr>
            <p:spPr>
              <a:xfrm>
                <a:off x="3916845" y="4116568"/>
                <a:ext cx="981487" cy="382542"/>
              </a:xfrm>
              <a:prstGeom prst="rect">
                <a:avLst/>
              </a:prstGeom>
              <a:noFill/>
            </p:spPr>
            <p:txBody>
              <a:bodyPr wrap="none" lIns="74041" tIns="37021" rIns="74041" bIns="37021" rtlCol="0">
                <a:spAutoFit/>
              </a:bodyPr>
              <a:lstStyle/>
              <a:p>
                <a:r>
                  <a:rPr lang="en-US" sz="1000" dirty="0"/>
                  <a:t>Represents a </a:t>
                </a:r>
              </a:p>
              <a:p>
                <a:r>
                  <a:rPr lang="en-US" sz="1000" dirty="0"/>
                  <a:t>transformation</a:t>
                </a:r>
              </a:p>
            </p:txBody>
          </p:sp>
          <p:pic>
            <p:nvPicPr>
              <p:cNvPr id="18" name="Picture 3">
                <a:extLst>
                  <a:ext uri="{FF2B5EF4-FFF2-40B4-BE49-F238E27FC236}">
                    <a16:creationId xmlns:a16="http://schemas.microsoft.com/office/drawing/2014/main" id="{360446FA-DF3D-4E4E-B2BA-A97E3EF300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5658" y="4112490"/>
                <a:ext cx="3608592" cy="22438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86840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72567-C57D-7746-A288-6A911E3C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73579-7935-6D4B-BE2C-B25EB98AC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This format means that instead of designing new primitives for every single shape we need, we can just apply transformations to a smaller set of primitives to form complex composite 3D shapes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Together the hierarchy of transformations forms the “robot” scene as a whole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DF1F2-284B-2647-8EF1-DF78A051A9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18392C-6983-AF47-807A-A1049A6F0AFE}"/>
              </a:ext>
            </a:extLst>
          </p:cNvPr>
          <p:cNvGrpSpPr>
            <a:grpSpLocks/>
          </p:cNvGrpSpPr>
          <p:nvPr/>
        </p:nvGrpSpPr>
        <p:grpSpPr bwMode="auto">
          <a:xfrm>
            <a:off x="4226072" y="4728280"/>
            <a:ext cx="3739855" cy="1810633"/>
            <a:chOff x="672" y="1826"/>
            <a:chExt cx="2724" cy="1486"/>
          </a:xfrm>
        </p:grpSpPr>
        <p:sp>
          <p:nvSpPr>
            <p:cNvPr id="6" name="AutoShape 57">
              <a:extLst>
                <a:ext uri="{FF2B5EF4-FFF2-40B4-BE49-F238E27FC236}">
                  <a16:creationId xmlns:a16="http://schemas.microsoft.com/office/drawing/2014/main" id="{D4969F83-E7E6-9F45-9951-2EAC73446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3186"/>
              <a:ext cx="624" cy="126"/>
            </a:xfrm>
            <a:prstGeom prst="can">
              <a:avLst>
                <a:gd name="adj" fmla="val 500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FBF01C-FCD3-9246-97D4-7964B4B5F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" y="2784"/>
              <a:ext cx="48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" name="AutoShape 60">
              <a:extLst>
                <a:ext uri="{FF2B5EF4-FFF2-40B4-BE49-F238E27FC236}">
                  <a16:creationId xmlns:a16="http://schemas.microsoft.com/office/drawing/2014/main" id="{23C47D1C-5907-164E-A57D-F7CCD62A87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152" y="2304"/>
              <a:ext cx="384" cy="384"/>
            </a:xfrm>
            <a:prstGeom prst="cube">
              <a:avLst>
                <a:gd name="adj" fmla="val 8697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sz="2600"/>
            </a:p>
          </p:txBody>
        </p:sp>
        <p:sp>
          <p:nvSpPr>
            <p:cNvPr id="9" name="AutoShape 58">
              <a:extLst>
                <a:ext uri="{FF2B5EF4-FFF2-40B4-BE49-F238E27FC236}">
                  <a16:creationId xmlns:a16="http://schemas.microsoft.com/office/drawing/2014/main" id="{B4CC89F4-C4B0-AA4D-BB02-572A62936B8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64" y="2208"/>
              <a:ext cx="480" cy="624"/>
            </a:xfrm>
            <a:prstGeom prst="cube">
              <a:avLst>
                <a:gd name="adj" fmla="val 27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" name="AutoShape 56">
              <a:extLst>
                <a:ext uri="{FF2B5EF4-FFF2-40B4-BE49-F238E27FC236}">
                  <a16:creationId xmlns:a16="http://schemas.microsoft.com/office/drawing/2014/main" id="{A62CCA71-C984-9D4E-AF3C-E9A49A4464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008" y="2112"/>
              <a:ext cx="192" cy="192"/>
            </a:xfrm>
            <a:prstGeom prst="cube">
              <a:avLst>
                <a:gd name="adj" fmla="val 2750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" name="AutoShape 61">
              <a:extLst>
                <a:ext uri="{FF2B5EF4-FFF2-40B4-BE49-F238E27FC236}">
                  <a16:creationId xmlns:a16="http://schemas.microsoft.com/office/drawing/2014/main" id="{E6847BE5-2533-8649-8B0A-E994AF06FC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151477" flipH="1" flipV="1">
              <a:off x="672" y="2400"/>
              <a:ext cx="337" cy="329"/>
            </a:xfrm>
            <a:prstGeom prst="cube">
              <a:avLst>
                <a:gd name="adj" fmla="val 86718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 sz="2600"/>
            </a:p>
          </p:txBody>
        </p:sp>
        <p:sp>
          <p:nvSpPr>
            <p:cNvPr id="12" name="Text Box 28">
              <a:extLst>
                <a:ext uri="{FF2B5EF4-FFF2-40B4-BE49-F238E27FC236}">
                  <a16:creationId xmlns:a16="http://schemas.microsoft.com/office/drawing/2014/main" id="{13D876F1-2475-6740-8CDB-8168735561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3" y="2165"/>
              <a:ext cx="44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ROBOT</a:t>
              </a:r>
            </a:p>
          </p:txBody>
        </p:sp>
        <p:sp>
          <p:nvSpPr>
            <p:cNvPr id="13" name="Text Box 30">
              <a:extLst>
                <a:ext uri="{FF2B5EF4-FFF2-40B4-BE49-F238E27FC236}">
                  <a16:creationId xmlns:a16="http://schemas.microsoft.com/office/drawing/2014/main" id="{EF7E1091-03AB-B245-9F01-286BE69163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" y="2458"/>
              <a:ext cx="55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upper body</a:t>
              </a:r>
            </a:p>
          </p:txBody>
        </p:sp>
        <p:sp>
          <p:nvSpPr>
            <p:cNvPr id="14" name="Text Box 31">
              <a:extLst>
                <a:ext uri="{FF2B5EF4-FFF2-40B4-BE49-F238E27FC236}">
                  <a16:creationId xmlns:a16="http://schemas.microsoft.com/office/drawing/2014/main" id="{C11E93DA-E449-1941-B9A1-373B2960DF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30" y="2458"/>
              <a:ext cx="55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lower body</a:t>
              </a:r>
            </a:p>
          </p:txBody>
        </p:sp>
        <p:sp>
          <p:nvSpPr>
            <p:cNvPr id="15" name="Text Box 32">
              <a:extLst>
                <a:ext uri="{FF2B5EF4-FFF2-40B4-BE49-F238E27FC236}">
                  <a16:creationId xmlns:a16="http://schemas.microsoft.com/office/drawing/2014/main" id="{FF452B22-C818-1343-880E-558567C629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1" y="2972"/>
              <a:ext cx="31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head</a:t>
              </a:r>
            </a:p>
          </p:txBody>
        </p:sp>
        <p:sp>
          <p:nvSpPr>
            <p:cNvPr id="16" name="Text Box 36">
              <a:extLst>
                <a:ext uri="{FF2B5EF4-FFF2-40B4-BE49-F238E27FC236}">
                  <a16:creationId xmlns:a16="http://schemas.microsoft.com/office/drawing/2014/main" id="{73952155-B42B-A449-923D-BE27F876B434}"/>
                </a:ext>
              </a:extLst>
            </p:cNvPr>
            <p:cNvSpPr txBox="1">
              <a:spLocks noChangeArrowheads="1"/>
            </p:cNvSpPr>
            <p:nvPr/>
          </p:nvSpPr>
          <p:spPr bwMode="white">
            <a:xfrm>
              <a:off x="3096" y="2843"/>
              <a:ext cx="300" cy="269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base</a:t>
              </a:r>
            </a:p>
          </p:txBody>
        </p:sp>
        <p:sp>
          <p:nvSpPr>
            <p:cNvPr id="17" name="Line 37">
              <a:extLst>
                <a:ext uri="{FF2B5EF4-FFF2-40B4-BE49-F238E27FC236}">
                  <a16:creationId xmlns:a16="http://schemas.microsoft.com/office/drawing/2014/main" id="{1E61ED81-8E57-4246-8A98-70E7415ECD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76" y="2658"/>
              <a:ext cx="54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Line 38">
              <a:extLst>
                <a:ext uri="{FF2B5EF4-FFF2-40B4-BE49-F238E27FC236}">
                  <a16:creationId xmlns:a16="http://schemas.microsoft.com/office/drawing/2014/main" id="{DD535006-BE99-084A-8141-33A19BDA63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8" y="269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Line 39">
              <a:extLst>
                <a:ext uri="{FF2B5EF4-FFF2-40B4-BE49-F238E27FC236}">
                  <a16:creationId xmlns:a16="http://schemas.microsoft.com/office/drawing/2014/main" id="{9D49761E-CCF3-4840-B356-CA86FFF368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8" y="2698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Line 40">
              <a:extLst>
                <a:ext uri="{FF2B5EF4-FFF2-40B4-BE49-F238E27FC236}">
                  <a16:creationId xmlns:a16="http://schemas.microsoft.com/office/drawing/2014/main" id="{B03957A5-470E-544B-B194-05433616AE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75" y="2658"/>
              <a:ext cx="68" cy="3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Line 41">
              <a:extLst>
                <a:ext uri="{FF2B5EF4-FFF2-40B4-BE49-F238E27FC236}">
                  <a16:creationId xmlns:a16="http://schemas.microsoft.com/office/drawing/2014/main" id="{DA4C8BD5-9842-F248-B691-CDD8343650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6" y="2362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Line 42">
              <a:extLst>
                <a:ext uri="{FF2B5EF4-FFF2-40B4-BE49-F238E27FC236}">
                  <a16:creationId xmlns:a16="http://schemas.microsoft.com/office/drawing/2014/main" id="{CFECEC3E-B7DE-C040-884C-CED87FB00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2" y="2362"/>
              <a:ext cx="48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3" name="Line 44">
              <a:extLst>
                <a:ext uri="{FF2B5EF4-FFF2-40B4-BE49-F238E27FC236}">
                  <a16:creationId xmlns:a16="http://schemas.microsoft.com/office/drawing/2014/main" id="{A588EF2B-E504-4145-A145-0D51AD585C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1" y="2658"/>
              <a:ext cx="124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4" name="Line 45">
              <a:extLst>
                <a:ext uri="{FF2B5EF4-FFF2-40B4-BE49-F238E27FC236}">
                  <a16:creationId xmlns:a16="http://schemas.microsoft.com/office/drawing/2014/main" id="{F5DDCFA5-255E-114E-8C9E-D2A0CF3906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7" y="2658"/>
              <a:ext cx="273" cy="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23AB61-7F82-5941-AD5B-C3E1C71ADE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2812"/>
              <a:ext cx="96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2C96563-137E-A740-BB59-B30ED856DE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0" y="2794"/>
              <a:ext cx="96" cy="96"/>
            </a:xfrm>
            <a:prstGeom prst="rect">
              <a:avLst/>
            </a:prstGeom>
            <a:solidFill>
              <a:srgbClr val="5F5F5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D977A4B-40F5-9B4B-836A-7857B44564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" y="2794"/>
              <a:ext cx="96" cy="96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4E30707-03B1-924B-82FC-F2D3A5476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5" y="2794"/>
              <a:ext cx="96" cy="96"/>
            </a:xfrm>
            <a:prstGeom prst="rect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08FF146-B8FA-2245-92BB-A780FEFE2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10"/>
              <a:ext cx="96" cy="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C581FF1-E58E-5D4E-86A4-17F9FDD3E9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410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28ED3E-3B85-6B4D-B08F-64A2DAD99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6" y="2747"/>
              <a:ext cx="96" cy="96"/>
            </a:xfrm>
            <a:prstGeom prst="rect">
              <a:avLst/>
            </a:prstGeom>
            <a:solidFill>
              <a:srgbClr val="77777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B8586B7-ACA7-D342-A827-A3BBCD79F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96" y="2747"/>
              <a:ext cx="96" cy="96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Text Box 62">
              <a:extLst>
                <a:ext uri="{FF2B5EF4-FFF2-40B4-BE49-F238E27FC236}">
                  <a16:creationId xmlns:a16="http://schemas.microsoft.com/office/drawing/2014/main" id="{00AF2609-F867-8C4B-8918-B41734CB0A7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83" y="1826"/>
              <a:ext cx="660" cy="286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1100"/>
                <a:t>Scene Graph</a:t>
              </a:r>
            </a:p>
          </p:txBody>
        </p:sp>
        <p:sp>
          <p:nvSpPr>
            <p:cNvPr id="34" name="Text Box 35">
              <a:extLst>
                <a:ext uri="{FF2B5EF4-FFF2-40B4-BE49-F238E27FC236}">
                  <a16:creationId xmlns:a16="http://schemas.microsoft.com/office/drawing/2014/main" id="{B13C56B2-A2E6-9E4B-954F-384E2D6BA3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5" y="2874"/>
              <a:ext cx="49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stanchion</a:t>
              </a:r>
            </a:p>
          </p:txBody>
        </p:sp>
        <p:sp>
          <p:nvSpPr>
            <p:cNvPr id="35" name="Text Box 33">
              <a:extLst>
                <a:ext uri="{FF2B5EF4-FFF2-40B4-BE49-F238E27FC236}">
                  <a16:creationId xmlns:a16="http://schemas.microsoft.com/office/drawing/2014/main" id="{8C7D5CE4-B243-AD43-BD8B-0D12D8557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4" y="2972"/>
              <a:ext cx="33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trunk</a:t>
              </a:r>
            </a:p>
          </p:txBody>
        </p:sp>
        <p:sp>
          <p:nvSpPr>
            <p:cNvPr id="36" name="Text Box 34">
              <a:extLst>
                <a:ext uri="{FF2B5EF4-FFF2-40B4-BE49-F238E27FC236}">
                  <a16:creationId xmlns:a16="http://schemas.microsoft.com/office/drawing/2014/main" id="{C46D5764-B2A9-6A44-91B6-2279A698F4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2" y="2972"/>
              <a:ext cx="27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1pPr>
              <a:lvl2pPr marL="4572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2pPr>
              <a:lvl3pPr marL="9144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3pPr>
              <a:lvl4pPr marL="13716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4pPr>
              <a:lvl5pPr marL="1828800" algn="ctr" rtl="0" fontAlgn="base">
                <a:spcBef>
                  <a:spcPct val="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2400" kern="1200">
                  <a:solidFill>
                    <a:schemeClr val="tx1"/>
                  </a:solidFill>
                  <a:latin typeface="Times New Roman" pitchFamily="18" charset="0"/>
                  <a:ea typeface="+mn-ea"/>
                  <a:cs typeface="+mn-cs"/>
                </a:defRPr>
              </a:lvl9pPr>
            </a:lstStyle>
            <a:p>
              <a:pPr algn="l" eaLnBrk="1" hangingPunct="1"/>
              <a:r>
                <a:rPr lang="en-US" sz="1000"/>
                <a:t>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5106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5E83-E6A3-274F-9B11-96E676BA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E882E-0B74-A74E-AD22-291DB1CF3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A cumulative transformation matrix (CTM) builds as you move up the tree  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r>
              <a:rPr lang="en-US" dirty="0"/>
              <a:t>Note that higher level transformation matrices are appended to the front of the sequence</a:t>
            </a: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DF655-39B4-8742-A758-3378A485A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127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C5CD-47AD-9B47-998D-AA29D6A82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7E4A6-5D8F-9542-BA60-7111944BC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3400" dirty="0"/>
              <a:t>For Example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</a:rPr>
              <a:t>For o1, </a:t>
            </a:r>
            <a:r>
              <a:rPr lang="en-US" sz="3400" b="1" i="1" dirty="0">
                <a:solidFill>
                  <a:schemeClr val="tx1"/>
                </a:solidFill>
              </a:rPr>
              <a:t>CTM</a:t>
            </a:r>
            <a:r>
              <a:rPr lang="en-US" sz="3400" i="1" dirty="0">
                <a:solidFill>
                  <a:schemeClr val="tx1"/>
                </a:solidFill>
              </a:rPr>
              <a:t> = 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1</a:t>
            </a:r>
            <a:endParaRPr lang="en-US" sz="3400" dirty="0">
              <a:solidFill>
                <a:schemeClr val="tx1"/>
              </a:solidFill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</a:rPr>
              <a:t>For o2, </a:t>
            </a:r>
            <a:r>
              <a:rPr lang="en-US" sz="3400" b="1" i="1" dirty="0">
                <a:solidFill>
                  <a:schemeClr val="tx1"/>
                </a:solidFill>
              </a:rPr>
              <a:t>CTM</a:t>
            </a:r>
            <a:r>
              <a:rPr lang="en-US" sz="3400" i="1" dirty="0">
                <a:solidFill>
                  <a:schemeClr val="tx1"/>
                </a:solidFill>
              </a:rPr>
              <a:t> = 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2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3</a:t>
            </a:r>
            <a:endParaRPr lang="en-US" sz="3400" b="1" i="1" dirty="0">
              <a:solidFill>
                <a:schemeClr val="tx1"/>
              </a:solidFill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</a:rPr>
              <a:t>For o3, </a:t>
            </a:r>
            <a:r>
              <a:rPr lang="en-US" sz="3400" b="1" i="1" dirty="0">
                <a:solidFill>
                  <a:schemeClr val="tx1"/>
                </a:solidFill>
              </a:rPr>
              <a:t>CTM</a:t>
            </a:r>
            <a:r>
              <a:rPr lang="en-US" sz="3400" i="1" dirty="0">
                <a:solidFill>
                  <a:schemeClr val="tx1"/>
                </a:solidFill>
              </a:rPr>
              <a:t> = 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2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4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5</a:t>
            </a:r>
            <a:endParaRPr lang="en-US" sz="3400" b="1" i="1" dirty="0">
              <a:solidFill>
                <a:schemeClr val="tx1"/>
              </a:solidFill>
            </a:endParaRP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en-US" sz="3400" dirty="0">
                <a:solidFill>
                  <a:schemeClr val="tx1"/>
                </a:solidFill>
              </a:rPr>
              <a:t>For a vertex </a:t>
            </a:r>
            <a:r>
              <a:rPr lang="en-US" sz="3400" i="1" dirty="0">
                <a:solidFill>
                  <a:schemeClr val="tx1"/>
                </a:solidFill>
              </a:rPr>
              <a:t>v</a:t>
            </a:r>
            <a:r>
              <a:rPr lang="en-US" sz="3400" dirty="0">
                <a:solidFill>
                  <a:schemeClr val="tx1"/>
                </a:solidFill>
              </a:rPr>
              <a:t> in o3, position in world coordinate system is </a:t>
            </a:r>
            <a:r>
              <a:rPr lang="en-US" sz="3400" b="1" i="1" dirty="0">
                <a:solidFill>
                  <a:schemeClr val="tx1"/>
                </a:solidFill>
              </a:rPr>
              <a:t>CTM</a:t>
            </a:r>
            <a:r>
              <a:rPr lang="en-US" sz="3400" dirty="0">
                <a:solidFill>
                  <a:schemeClr val="tx1"/>
                </a:solidFill>
              </a:rPr>
              <a:t> </a:t>
            </a:r>
            <a:r>
              <a:rPr lang="en-US" sz="3400" i="1" dirty="0">
                <a:solidFill>
                  <a:schemeClr val="tx1"/>
                </a:solidFill>
              </a:rPr>
              <a:t>v = (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2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4</a:t>
            </a:r>
            <a:r>
              <a:rPr lang="en-US" sz="3400" b="1" i="1" dirty="0">
                <a:solidFill>
                  <a:schemeClr val="tx1"/>
                </a:solidFill>
              </a:rPr>
              <a:t>M</a:t>
            </a:r>
            <a:r>
              <a:rPr lang="en-US" sz="3400" b="1" i="1" baseline="-25000" dirty="0">
                <a:solidFill>
                  <a:schemeClr val="tx1"/>
                </a:solidFill>
              </a:rPr>
              <a:t>5</a:t>
            </a:r>
            <a:r>
              <a:rPr lang="en-US" sz="3400" i="1" dirty="0">
                <a:solidFill>
                  <a:schemeClr val="tx1"/>
                </a:solidFill>
              </a:rPr>
              <a:t>) v</a:t>
            </a:r>
            <a:endParaRPr lang="en-US" sz="3400" b="1" i="1" dirty="0">
              <a:solidFill>
                <a:schemeClr val="tx1"/>
              </a:solidFill>
            </a:endParaRPr>
          </a:p>
          <a:p>
            <a:pPr marL="685800" indent="-4572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E413AB-4088-6543-A2B9-EA3CD6A52DF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8AA30-C935-DC42-AB03-FFF1CC2A4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85</a:t>
            </a:fld>
            <a:endParaRPr lang="en-US"/>
          </a:p>
        </p:txBody>
      </p:sp>
      <p:sp>
        <p:nvSpPr>
          <p:cNvPr id="6" name="Text Box 53">
            <a:extLst>
              <a:ext uri="{FF2B5EF4-FFF2-40B4-BE49-F238E27FC236}">
                <a16:creationId xmlns:a16="http://schemas.microsoft.com/office/drawing/2014/main" id="{2C687D65-6B6E-5F46-9B21-C5EEB20CD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379" y="4533786"/>
            <a:ext cx="2073600" cy="91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4041" tIns="37021" rIns="74041" bIns="37021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sz="1400"/>
              <a:t>object nodes (geometry)</a:t>
            </a:r>
          </a:p>
          <a:p>
            <a:pPr algn="l">
              <a:lnSpc>
                <a:spcPct val="130000"/>
              </a:lnSpc>
            </a:pPr>
            <a:r>
              <a:rPr lang="en-US" sz="1400"/>
              <a:t>transformation nodes</a:t>
            </a:r>
          </a:p>
          <a:p>
            <a:pPr algn="l">
              <a:lnSpc>
                <a:spcPct val="130000"/>
              </a:lnSpc>
            </a:pPr>
            <a:r>
              <a:rPr lang="en-US" sz="1400"/>
              <a:t>group nodes</a:t>
            </a:r>
          </a:p>
        </p:txBody>
      </p:sp>
      <p:sp>
        <p:nvSpPr>
          <p:cNvPr id="7" name="Oval 57">
            <a:extLst>
              <a:ext uri="{FF2B5EF4-FFF2-40B4-BE49-F238E27FC236}">
                <a16:creationId xmlns:a16="http://schemas.microsoft.com/office/drawing/2014/main" id="{B1514763-B8D8-F04A-AEEC-4166BAA108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134" y="5216548"/>
            <a:ext cx="207360" cy="155536"/>
          </a:xfrm>
          <a:prstGeom prst="ellipse">
            <a:avLst/>
          </a:prstGeom>
          <a:solidFill>
            <a:srgbClr val="0000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4041" tIns="37021" rIns="74041" bIns="37021" anchor="ctr"/>
          <a:lstStyle/>
          <a:p>
            <a:endParaRPr lang="en-US"/>
          </a:p>
        </p:txBody>
      </p:sp>
      <p:sp>
        <p:nvSpPr>
          <p:cNvPr id="8" name="AutoShape 70">
            <a:extLst>
              <a:ext uri="{FF2B5EF4-FFF2-40B4-BE49-F238E27FC236}">
                <a16:creationId xmlns:a16="http://schemas.microsoft.com/office/drawing/2014/main" id="{E8C4D633-46EB-F747-AFC2-4A29279E86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134" y="4934810"/>
            <a:ext cx="207360" cy="155536"/>
          </a:xfrm>
          <a:prstGeom prst="plus">
            <a:avLst>
              <a:gd name="adj" fmla="val 25000"/>
            </a:avLst>
          </a:prstGeom>
          <a:solidFill>
            <a:srgbClr val="A50021"/>
          </a:solidFill>
          <a:ln w="9525">
            <a:solidFill>
              <a:srgbClr val="A50021"/>
            </a:solidFill>
            <a:miter lim="800000"/>
            <a:headEnd/>
            <a:tailEnd/>
          </a:ln>
        </p:spPr>
        <p:txBody>
          <a:bodyPr wrap="none" lIns="74041" tIns="37021" rIns="74041" bIns="37021" anchor="ctr"/>
          <a:lstStyle/>
          <a:p>
            <a:endParaRPr lang="en-US"/>
          </a:p>
        </p:txBody>
      </p:sp>
      <p:sp>
        <p:nvSpPr>
          <p:cNvPr id="9" name="Rectangle 78">
            <a:extLst>
              <a:ext uri="{FF2B5EF4-FFF2-40B4-BE49-F238E27FC236}">
                <a16:creationId xmlns:a16="http://schemas.microsoft.com/office/drawing/2014/main" id="{FEBCEBC0-7232-BF48-85F3-A23981ACC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2019" y="4628220"/>
            <a:ext cx="207360" cy="155536"/>
          </a:xfrm>
          <a:prstGeom prst="rect">
            <a:avLst/>
          </a:prstGeom>
          <a:solidFill>
            <a:srgbClr val="66FF33"/>
          </a:solidFill>
          <a:ln w="9525">
            <a:solidFill>
              <a:srgbClr val="66FF33"/>
            </a:solidFill>
            <a:miter lim="800000"/>
            <a:headEnd/>
            <a:tailEnd/>
          </a:ln>
        </p:spPr>
        <p:txBody>
          <a:bodyPr wrap="none" lIns="74041" tIns="37021" rIns="74041" bIns="37021" anchor="ctr"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5B3CB3-577D-BF46-A322-FD8D0382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734" y="2307842"/>
            <a:ext cx="2954880" cy="2242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C31A5D-729C-3A44-BB2C-A7459EAEB72E}"/>
              </a:ext>
            </a:extLst>
          </p:cNvPr>
          <p:cNvSpPr txBox="1"/>
          <p:nvPr/>
        </p:nvSpPr>
        <p:spPr>
          <a:xfrm>
            <a:off x="7992534" y="2384042"/>
            <a:ext cx="457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M</a:t>
            </a:r>
            <a:r>
              <a:rPr lang="en-US" b="1" i="1" baseline="-25000"/>
              <a:t>1</a:t>
            </a:r>
            <a:endParaRPr lang="en-US" b="1" i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59D07C-4529-5647-A004-4D187CA7FF0E}"/>
              </a:ext>
            </a:extLst>
          </p:cNvPr>
          <p:cNvSpPr txBox="1"/>
          <p:nvPr/>
        </p:nvSpPr>
        <p:spPr>
          <a:xfrm>
            <a:off x="9059334" y="2460242"/>
            <a:ext cx="457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M</a:t>
            </a:r>
            <a:r>
              <a:rPr lang="en-US" b="1" i="1" baseline="-25000"/>
              <a:t>2</a:t>
            </a:r>
            <a:endParaRPr lang="en-US" b="1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CEB49-734E-E34C-AB86-CD5A6FA23BEF}"/>
              </a:ext>
            </a:extLst>
          </p:cNvPr>
          <p:cNvSpPr txBox="1"/>
          <p:nvPr/>
        </p:nvSpPr>
        <p:spPr>
          <a:xfrm>
            <a:off x="8678334" y="3146042"/>
            <a:ext cx="457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M</a:t>
            </a:r>
            <a:r>
              <a:rPr lang="en-US" b="1" i="1" baseline="-25000"/>
              <a:t>3</a:t>
            </a:r>
            <a:endParaRPr lang="en-US" b="1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70AC34-2249-7646-B95F-79F97581B0FD}"/>
              </a:ext>
            </a:extLst>
          </p:cNvPr>
          <p:cNvSpPr txBox="1"/>
          <p:nvPr/>
        </p:nvSpPr>
        <p:spPr>
          <a:xfrm>
            <a:off x="9821334" y="3222242"/>
            <a:ext cx="457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M</a:t>
            </a:r>
            <a:r>
              <a:rPr lang="en-US" b="1" i="1" baseline="-25000"/>
              <a:t>4</a:t>
            </a:r>
            <a:endParaRPr lang="en-US" b="1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9C68AE-A73A-A540-8C0D-5E25474EBEF2}"/>
              </a:ext>
            </a:extLst>
          </p:cNvPr>
          <p:cNvSpPr txBox="1"/>
          <p:nvPr/>
        </p:nvSpPr>
        <p:spPr>
          <a:xfrm>
            <a:off x="10126134" y="3831842"/>
            <a:ext cx="457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/>
              <a:t>M</a:t>
            </a:r>
            <a:r>
              <a:rPr lang="en-US" b="1" i="1" baseline="-25000"/>
              <a:t>5</a:t>
            </a:r>
            <a:endParaRPr lang="en-US" b="1" i="1"/>
          </a:p>
        </p:txBody>
      </p:sp>
      <p:sp>
        <p:nvSpPr>
          <p:cNvPr id="16" name="Rectangle 65">
            <a:extLst>
              <a:ext uri="{FF2B5EF4-FFF2-40B4-BE49-F238E27FC236}">
                <a16:creationId xmlns:a16="http://schemas.microsoft.com/office/drawing/2014/main" id="{4B99BC1A-22FD-054C-A8CA-0FF757BA5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418" y="4533786"/>
            <a:ext cx="2350080" cy="9149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4041" tIns="37021" rIns="74041" bIns="37021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2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1FD2FB-0607-FB4C-A3D3-17F0455C0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Graph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8E6F15-B879-B04E-88E0-4587CD932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Reuse groups of objects (sub-trees in the scene graph) 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i.e. robot’s 2 arms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dirty="0"/>
              <a:t>Transformations defined within group 3 itself do not change; there are different </a:t>
            </a:r>
            <a:r>
              <a:rPr lang="en-US" b="1" i="1" dirty="0"/>
              <a:t>CTM</a:t>
            </a:r>
            <a:r>
              <a:rPr lang="en-US" dirty="0"/>
              <a:t>s for each use of group 3 as a whole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b="1" i="1" dirty="0"/>
              <a:t>T</a:t>
            </a:r>
            <a:r>
              <a:rPr lang="en-US" b="1" i="1" baseline="-25000" dirty="0"/>
              <a:t>0</a:t>
            </a:r>
            <a:r>
              <a:rPr lang="en-US" b="1" i="1" dirty="0"/>
              <a:t>T</a:t>
            </a:r>
            <a:r>
              <a:rPr lang="en-US" b="1" i="1" baseline="-25000" dirty="0"/>
              <a:t>1</a:t>
            </a:r>
            <a:r>
              <a:rPr lang="en-US" dirty="0"/>
              <a:t> vs. </a:t>
            </a:r>
            <a:r>
              <a:rPr lang="en-US" b="1" i="1" dirty="0"/>
              <a:t>T</a:t>
            </a:r>
            <a:r>
              <a:rPr lang="en-US" b="1" i="1" baseline="-25000" dirty="0"/>
              <a:t>0</a:t>
            </a:r>
            <a:r>
              <a:rPr lang="en-US" b="1" i="1" dirty="0"/>
              <a:t>T</a:t>
            </a:r>
            <a:r>
              <a:rPr lang="en-US" b="1" i="1" baseline="-25000" dirty="0"/>
              <a:t>2</a:t>
            </a:r>
            <a:r>
              <a:rPr lang="en-US" b="1" i="1" dirty="0"/>
              <a:t>T</a:t>
            </a:r>
            <a:r>
              <a:rPr lang="en-US" b="1" i="1" baseline="-25000" dirty="0"/>
              <a:t>4</a:t>
            </a:r>
            <a:endParaRPr lang="en-US" b="1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8E0A74-EC86-314C-AE53-56FFA10CA5D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A9641-17C4-914B-8FD6-55EB9B92A2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86</a:t>
            </a:fld>
            <a:endParaRPr lang="en-US"/>
          </a:p>
        </p:txBody>
      </p:sp>
      <p:grpSp>
        <p:nvGrpSpPr>
          <p:cNvPr id="9" name="Group 86">
            <a:extLst>
              <a:ext uri="{FF2B5EF4-FFF2-40B4-BE49-F238E27FC236}">
                <a16:creationId xmlns:a16="http://schemas.microsoft.com/office/drawing/2014/main" id="{C43C79DD-7D0E-BF4F-8058-825E12348F52}"/>
              </a:ext>
            </a:extLst>
          </p:cNvPr>
          <p:cNvGrpSpPr>
            <a:grpSpLocks/>
          </p:cNvGrpSpPr>
          <p:nvPr/>
        </p:nvGrpSpPr>
        <p:grpSpPr bwMode="auto">
          <a:xfrm>
            <a:off x="6971520" y="2527983"/>
            <a:ext cx="4610880" cy="2670397"/>
            <a:chOff x="336" y="1920"/>
            <a:chExt cx="3202" cy="2003"/>
          </a:xfrm>
        </p:grpSpPr>
        <p:grpSp>
          <p:nvGrpSpPr>
            <p:cNvPr id="10" name="Group 84">
              <a:extLst>
                <a:ext uri="{FF2B5EF4-FFF2-40B4-BE49-F238E27FC236}">
                  <a16:creationId xmlns:a16="http://schemas.microsoft.com/office/drawing/2014/main" id="{1884133E-F9E8-6048-99E9-11F02EED60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920"/>
              <a:ext cx="1618" cy="889"/>
              <a:chOff x="1920" y="1920"/>
              <a:chExt cx="1618" cy="889"/>
            </a:xfrm>
          </p:grpSpPr>
          <p:sp>
            <p:nvSpPr>
              <p:cNvPr id="38" name="Line 52">
                <a:extLst>
                  <a:ext uri="{FF2B5EF4-FFF2-40B4-BE49-F238E27FC236}">
                    <a16:creationId xmlns:a16="http://schemas.microsoft.com/office/drawing/2014/main" id="{FE2B4E32-F6A9-CE4C-ACA3-9B95241FA2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16" y="1968"/>
                <a:ext cx="52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Line 51">
                <a:extLst>
                  <a:ext uri="{FF2B5EF4-FFF2-40B4-BE49-F238E27FC236}">
                    <a16:creationId xmlns:a16="http://schemas.microsoft.com/office/drawing/2014/main" id="{B0D95CE4-067E-D347-9A99-864618C0C8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96" y="1968"/>
                <a:ext cx="52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Oval 20">
                <a:extLst>
                  <a:ext uri="{FF2B5EF4-FFF2-40B4-BE49-F238E27FC236}">
                    <a16:creationId xmlns:a16="http://schemas.microsoft.com/office/drawing/2014/main" id="{3F9D39BA-885D-2F40-9F2D-9F014333D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1920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Text Box 37">
                <a:extLst>
                  <a:ext uri="{FF2B5EF4-FFF2-40B4-BE49-F238E27FC236}">
                    <a16:creationId xmlns:a16="http://schemas.microsoft.com/office/drawing/2014/main" id="{64ADF4EE-D948-1F4B-92A7-922C5B4AF3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544" y="1920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group3</a:t>
                </a:r>
              </a:p>
            </p:txBody>
          </p:sp>
          <p:sp>
            <p:nvSpPr>
              <p:cNvPr id="42" name="Text Box 38">
                <a:extLst>
                  <a:ext uri="{FF2B5EF4-FFF2-40B4-BE49-F238E27FC236}">
                    <a16:creationId xmlns:a16="http://schemas.microsoft.com/office/drawing/2014/main" id="{55B1EE50-F761-CD4F-BD3A-8D64DFC559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8" y="2558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obj3</a:t>
                </a:r>
              </a:p>
            </p:txBody>
          </p:sp>
          <p:sp>
            <p:nvSpPr>
              <p:cNvPr id="43" name="Text Box 39">
                <a:extLst>
                  <a:ext uri="{FF2B5EF4-FFF2-40B4-BE49-F238E27FC236}">
                    <a16:creationId xmlns:a16="http://schemas.microsoft.com/office/drawing/2014/main" id="{80D512DC-7536-0D45-B21E-BE978F9F1C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06" y="2544"/>
                <a:ext cx="432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obj4</a:t>
                </a:r>
              </a:p>
            </p:txBody>
          </p:sp>
          <p:sp>
            <p:nvSpPr>
              <p:cNvPr id="44" name="AutoShape 71">
                <a:extLst>
                  <a:ext uri="{FF2B5EF4-FFF2-40B4-BE49-F238E27FC236}">
                    <a16:creationId xmlns:a16="http://schemas.microsoft.com/office/drawing/2014/main" id="{7E689397-8CEA-F34B-849D-234A17C242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8" y="2208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5" name="AutoShape 72">
                <a:extLst>
                  <a:ext uri="{FF2B5EF4-FFF2-40B4-BE49-F238E27FC236}">
                    <a16:creationId xmlns:a16="http://schemas.microsoft.com/office/drawing/2014/main" id="{311ED1D8-4893-FB4F-A7EA-FF187FDA1A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2208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Rectangle 79">
                <a:extLst>
                  <a:ext uri="{FF2B5EF4-FFF2-40B4-BE49-F238E27FC236}">
                    <a16:creationId xmlns:a16="http://schemas.microsoft.com/office/drawing/2014/main" id="{4901FD3E-DAF9-AD49-9B4C-DD3485655A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6" y="2592"/>
                <a:ext cx="144" cy="144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Rectangle 80">
                <a:extLst>
                  <a:ext uri="{FF2B5EF4-FFF2-40B4-BE49-F238E27FC236}">
                    <a16:creationId xmlns:a16="http://schemas.microsoft.com/office/drawing/2014/main" id="{B81421AC-4F3D-3C4A-AF43-1C63D16B41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2592"/>
                <a:ext cx="144" cy="144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1" name="Group 85">
              <a:extLst>
                <a:ext uri="{FF2B5EF4-FFF2-40B4-BE49-F238E27FC236}">
                  <a16:creationId xmlns:a16="http://schemas.microsoft.com/office/drawing/2014/main" id="{8C06CD22-9FAF-0E4B-8243-7233F0FF56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1968"/>
              <a:ext cx="2352" cy="1955"/>
              <a:chOff x="336" y="1968"/>
              <a:chExt cx="2352" cy="1955"/>
            </a:xfrm>
          </p:grpSpPr>
          <p:sp>
            <p:nvSpPr>
              <p:cNvPr id="12" name="Line 50">
                <a:extLst>
                  <a:ext uri="{FF2B5EF4-FFF2-40B4-BE49-F238E27FC236}">
                    <a16:creationId xmlns:a16="http://schemas.microsoft.com/office/drawing/2014/main" id="{DC55C3BB-C6A4-A74B-B3E0-018CB3ABCF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296" y="3144"/>
                <a:ext cx="384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49">
                <a:extLst>
                  <a:ext uri="{FF2B5EF4-FFF2-40B4-BE49-F238E27FC236}">
                    <a16:creationId xmlns:a16="http://schemas.microsoft.com/office/drawing/2014/main" id="{D04A33B6-16AD-FE49-BBE8-30ADC8DFFE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80" y="3144"/>
                <a:ext cx="480" cy="5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48">
                <a:extLst>
                  <a:ext uri="{FF2B5EF4-FFF2-40B4-BE49-F238E27FC236}">
                    <a16:creationId xmlns:a16="http://schemas.microsoft.com/office/drawing/2014/main" id="{FBF8CA2C-A2AA-9C4D-81F1-F3B9D8FA2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2856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47">
                <a:extLst>
                  <a:ext uri="{FF2B5EF4-FFF2-40B4-BE49-F238E27FC236}">
                    <a16:creationId xmlns:a16="http://schemas.microsoft.com/office/drawing/2014/main" id="{7DE247A4-0BFA-494A-BF20-ACCC7B5BA3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20" y="2856"/>
                <a:ext cx="240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46">
                <a:extLst>
                  <a:ext uri="{FF2B5EF4-FFF2-40B4-BE49-F238E27FC236}">
                    <a16:creationId xmlns:a16="http://schemas.microsoft.com/office/drawing/2014/main" id="{985E33A5-9B8E-A044-B3A0-A63F34C4F3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08" y="2568"/>
                <a:ext cx="288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45">
                <a:extLst>
                  <a:ext uri="{FF2B5EF4-FFF2-40B4-BE49-F238E27FC236}">
                    <a16:creationId xmlns:a16="http://schemas.microsoft.com/office/drawing/2014/main" id="{F81D6581-73C7-F948-92A3-1AD6B51717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32" y="2616"/>
                <a:ext cx="576" cy="52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Line 44">
                <a:extLst>
                  <a:ext uri="{FF2B5EF4-FFF2-40B4-BE49-F238E27FC236}">
                    <a16:creationId xmlns:a16="http://schemas.microsoft.com/office/drawing/2014/main" id="{04AF299A-1A99-E545-AB04-9B1E5D1724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2" y="2112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Oval 9">
                <a:extLst>
                  <a:ext uri="{FF2B5EF4-FFF2-40B4-BE49-F238E27FC236}">
                    <a16:creationId xmlns:a16="http://schemas.microsoft.com/office/drawing/2014/main" id="{26EB8EB7-D18B-8044-A061-9826D7987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016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" name="Oval 11">
                <a:extLst>
                  <a:ext uri="{FF2B5EF4-FFF2-40B4-BE49-F238E27FC236}">
                    <a16:creationId xmlns:a16="http://schemas.microsoft.com/office/drawing/2014/main" id="{534865B3-D478-8140-AF7D-B1F36BAD40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520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" name="Oval 14">
                <a:extLst>
                  <a:ext uri="{FF2B5EF4-FFF2-40B4-BE49-F238E27FC236}">
                    <a16:creationId xmlns:a16="http://schemas.microsoft.com/office/drawing/2014/main" id="{00CA5CF4-CE1B-8C49-A39B-D393E8517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3048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" name="Oval 15">
                <a:extLst>
                  <a:ext uri="{FF2B5EF4-FFF2-40B4-BE49-F238E27FC236}">
                    <a16:creationId xmlns:a16="http://schemas.microsoft.com/office/drawing/2014/main" id="{FD0F5798-B529-4642-BC50-BFCCBAFD5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3096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608B5ED9-29AC-9D47-82A7-215702762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3672"/>
                <a:ext cx="144" cy="144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Text Box 25">
                <a:extLst>
                  <a:ext uri="{FF2B5EF4-FFF2-40B4-BE49-F238E27FC236}">
                    <a16:creationId xmlns:a16="http://schemas.microsoft.com/office/drawing/2014/main" id="{B9AF6AEA-9EBE-6044-893A-B5F9836736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6" y="1968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sz="1100"/>
                  <a:t>root</a:t>
                </a:r>
              </a:p>
            </p:txBody>
          </p:sp>
          <p:sp>
            <p:nvSpPr>
              <p:cNvPr id="25" name="Text Box 27">
                <a:extLst>
                  <a:ext uri="{FF2B5EF4-FFF2-40B4-BE49-F238E27FC236}">
                    <a16:creationId xmlns:a16="http://schemas.microsoft.com/office/drawing/2014/main" id="{1D633554-37B6-3348-8FF6-84E25DDF0B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6" y="2472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 eaLnBrk="1" hangingPunct="1">
                  <a:spcBef>
                    <a:spcPct val="50000"/>
                  </a:spcBef>
                </a:pPr>
                <a:r>
                  <a:rPr lang="en-US" sz="1100"/>
                  <a:t>group1</a:t>
                </a:r>
              </a:p>
            </p:txBody>
          </p:sp>
          <p:sp>
            <p:nvSpPr>
              <p:cNvPr id="26" name="Text Box 30">
                <a:extLst>
                  <a:ext uri="{FF2B5EF4-FFF2-40B4-BE49-F238E27FC236}">
                    <a16:creationId xmlns:a16="http://schemas.microsoft.com/office/drawing/2014/main" id="{6038CC46-3D36-E344-9E86-1AA5979B50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0" y="3048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obj1</a:t>
                </a:r>
              </a:p>
            </p:txBody>
          </p:sp>
          <p:sp>
            <p:nvSpPr>
              <p:cNvPr id="27" name="Text Box 31">
                <a:extLst>
                  <a:ext uri="{FF2B5EF4-FFF2-40B4-BE49-F238E27FC236}">
                    <a16:creationId xmlns:a16="http://schemas.microsoft.com/office/drawing/2014/main" id="{78F6DB3A-4949-3D49-A387-69D0B3C6389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8" y="3048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group3</a:t>
                </a:r>
              </a:p>
            </p:txBody>
          </p:sp>
          <p:sp>
            <p:nvSpPr>
              <p:cNvPr id="28" name="Text Box 34">
                <a:extLst>
                  <a:ext uri="{FF2B5EF4-FFF2-40B4-BE49-F238E27FC236}">
                    <a16:creationId xmlns:a16="http://schemas.microsoft.com/office/drawing/2014/main" id="{267AF6CB-4CD6-C44B-90D3-DE4463EC21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96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group2</a:t>
                </a:r>
              </a:p>
            </p:txBody>
          </p:sp>
          <p:sp>
            <p:nvSpPr>
              <p:cNvPr id="29" name="Text Box 35">
                <a:extLst>
                  <a:ext uri="{FF2B5EF4-FFF2-40B4-BE49-F238E27FC236}">
                    <a16:creationId xmlns:a16="http://schemas.microsoft.com/office/drawing/2014/main" id="{A6031181-A6EB-E641-A469-921429A0B7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08" y="3672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group3</a:t>
                </a:r>
              </a:p>
            </p:txBody>
          </p:sp>
          <p:sp>
            <p:nvSpPr>
              <p:cNvPr id="30" name="Text Box 36">
                <a:extLst>
                  <a:ext uri="{FF2B5EF4-FFF2-40B4-BE49-F238E27FC236}">
                    <a16:creationId xmlns:a16="http://schemas.microsoft.com/office/drawing/2014/main" id="{7DB13D77-0E5C-294D-BC29-B8402071B9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672"/>
                <a:ext cx="480" cy="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l"/>
                <a:r>
                  <a:rPr lang="en-US" sz="1100"/>
                  <a:t>obj2</a:t>
                </a:r>
              </a:p>
            </p:txBody>
          </p:sp>
          <p:sp>
            <p:nvSpPr>
              <p:cNvPr id="31" name="AutoShape 73">
                <a:extLst>
                  <a:ext uri="{FF2B5EF4-FFF2-40B4-BE49-F238E27FC236}">
                    <a16:creationId xmlns:a16="http://schemas.microsoft.com/office/drawing/2014/main" id="{0F858F22-93B8-9442-A7CD-1AD75C0AA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3408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2" name="AutoShape 74">
                <a:extLst>
                  <a:ext uri="{FF2B5EF4-FFF2-40B4-BE49-F238E27FC236}">
                    <a16:creationId xmlns:a16="http://schemas.microsoft.com/office/drawing/2014/main" id="{459F17A4-F329-D94A-95F4-D5444DF8B2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408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AutoShape 75">
                <a:extLst>
                  <a:ext uri="{FF2B5EF4-FFF2-40B4-BE49-F238E27FC236}">
                    <a16:creationId xmlns:a16="http://schemas.microsoft.com/office/drawing/2014/main" id="{5B9EE2F8-5E88-5544-8504-752FE71DB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84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AutoShape 76">
                <a:extLst>
                  <a:ext uri="{FF2B5EF4-FFF2-40B4-BE49-F238E27FC236}">
                    <a16:creationId xmlns:a16="http://schemas.microsoft.com/office/drawing/2014/main" id="{8E24E9E8-608C-8940-B589-F4A14A632E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" y="2784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AutoShape 77">
                <a:extLst>
                  <a:ext uri="{FF2B5EF4-FFF2-40B4-BE49-F238E27FC236}">
                    <a16:creationId xmlns:a16="http://schemas.microsoft.com/office/drawing/2014/main" id="{8FAD5905-A2C9-B647-BADB-BB029250EA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2256"/>
                <a:ext cx="144" cy="144"/>
              </a:xfrm>
              <a:prstGeom prst="plus">
                <a:avLst>
                  <a:gd name="adj" fmla="val 25000"/>
                </a:avLst>
              </a:prstGeom>
              <a:solidFill>
                <a:srgbClr val="A50021"/>
              </a:solidFill>
              <a:ln w="9525">
                <a:solidFill>
                  <a:srgbClr val="A5002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Rectangle 81">
                <a:extLst>
                  <a:ext uri="{FF2B5EF4-FFF2-40B4-BE49-F238E27FC236}">
                    <a16:creationId xmlns:a16="http://schemas.microsoft.com/office/drawing/2014/main" id="{A9372048-87DC-2242-AB71-0E99CDC33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3072"/>
                <a:ext cx="144" cy="144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" name="Rectangle 82">
                <a:extLst>
                  <a:ext uri="{FF2B5EF4-FFF2-40B4-BE49-F238E27FC236}">
                    <a16:creationId xmlns:a16="http://schemas.microsoft.com/office/drawing/2014/main" id="{DCB7DA67-477C-284D-8553-E5DEB63D44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696"/>
                <a:ext cx="144" cy="144"/>
              </a:xfrm>
              <a:prstGeom prst="rect">
                <a:avLst/>
              </a:prstGeom>
              <a:solidFill>
                <a:srgbClr val="66FF33"/>
              </a:solidFill>
              <a:ln w="9525">
                <a:solidFill>
                  <a:srgbClr val="66FF33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5961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C901-A1D5-A8B5-FFF0-681152CD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“Graphics in 5 Minutes” on Scene Graphs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50C3445-3825-EE2E-CBB4-F48623FCA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YouTube link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9E332-672D-8B8C-7A6A-B786D0197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CA50F-1411-2B0C-AA5D-AC0D46E1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66637"/>
            <a:ext cx="7772400" cy="435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205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Ubuntu"/>
              <a:buNone/>
            </a:pPr>
            <a:r>
              <a:rPr lang="en-US"/>
              <a:t>Acknowledgments</a:t>
            </a:r>
            <a:endParaRPr/>
          </a:p>
        </p:txBody>
      </p:sp>
      <p:sp>
        <p:nvSpPr>
          <p:cNvPr id="247" name="Google Shape;247;p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Ubuntu Light"/>
              <a:buNone/>
            </a:pPr>
            <a:r>
              <a:rPr lang="en-US" dirty="0"/>
              <a:t>These slides were created by:</a:t>
            </a:r>
            <a:endParaRPr dirty="0"/>
          </a:p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Daniel Ritchie</a:t>
            </a:r>
            <a:endParaRPr dirty="0"/>
          </a:p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 err="1"/>
              <a:t>Yuna</a:t>
            </a:r>
            <a:r>
              <a:rPr lang="en-US" dirty="0"/>
              <a:t> </a:t>
            </a:r>
            <a:r>
              <a:rPr lang="en-US" dirty="0" err="1"/>
              <a:t>Hiraide</a:t>
            </a:r>
            <a:endParaRPr lang="en-US" dirty="0"/>
          </a:p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Andy van Dam</a:t>
            </a:r>
          </a:p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dirty="0"/>
              <a:t>John Hughes</a:t>
            </a:r>
          </a:p>
          <a:p>
            <a:pPr indent="-457200">
              <a:spcBef>
                <a:spcPts val="640"/>
              </a:spcBef>
              <a:buSzPts val="3200"/>
              <a:buFont typeface="Arial"/>
              <a:buChar char="•"/>
            </a:pPr>
            <a:r>
              <a:rPr lang="en-US"/>
              <a:t>...and many past CSCI 1230 TAs!</a:t>
            </a:r>
          </a:p>
          <a:p>
            <a:pPr marL="457200" lvl="0" indent="-4572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endParaRPr dirty="0"/>
          </a:p>
        </p:txBody>
      </p:sp>
      <p:sp>
        <p:nvSpPr>
          <p:cNvPr id="248" name="Google Shape;248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080C7-A0D9-DD44-8130-80E4411E0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Building transformations using basis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CBAA9E-9958-F847-A4AE-BAF31731BEE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09600" y="1600202"/>
                <a:ext cx="10972800" cy="1143000"/>
              </a:xfrm>
            </p:spPr>
            <p:txBody>
              <a:bodyPr>
                <a:normAutofit/>
              </a:bodyPr>
              <a:lstStyle/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What if we wanted to send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? 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CBAA9E-9958-F847-A4AE-BAF31731BE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09600" y="1600202"/>
                <a:ext cx="10972800" cy="1143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DA44E-7B37-FC48-BD3B-9159FE8CAB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B025E8A-7875-2448-9EEE-E57B0FD488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2232817"/>
                <a:ext cx="10972800" cy="376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 fontScale="92500" lnSpcReduction="1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32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1pPr>
                <a:lvl2pPr marL="914400" marR="0" lvl="1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8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2pPr>
                <a:lvl3pPr marL="1371600" marR="0" lvl="2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4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3pPr>
                <a:lvl4pPr marL="1828800" marR="0" lvl="3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0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4pPr>
                <a:lvl5pPr marL="2286000" marR="0" lvl="4" indent="-2286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Ubuntu Light"/>
                  <a:buNone/>
                  <a:defRPr sz="2000" b="0" i="0" u="none" strike="noStrike" cap="none">
                    <a:solidFill>
                      <a:schemeClr val="dk1"/>
                    </a:solidFill>
                    <a:latin typeface="Ubuntu Light"/>
                    <a:ea typeface="Ubuntu Light"/>
                    <a:cs typeface="Ubuntu Light"/>
                    <a:sym typeface="Ubuntu Light"/>
                  </a:defRPr>
                </a:lvl5pPr>
                <a:lvl6pPr marL="2743200" marR="0" lvl="5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42900" algn="l" rtl="0">
                  <a:lnSpc>
                    <a:spcPct val="100000"/>
                  </a:lnSpc>
                  <a:spcBef>
                    <a:spcPts val="36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28600" indent="0"/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We’d use the </a:t>
                </a:r>
                <a:r>
                  <a:rPr lang="en-US" i="1" dirty="0"/>
                  <a:t>inverse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which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14−15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Done!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generally solve the problem of “send each basis vector somewhere”</a:t>
                </a:r>
              </a:p>
              <a:p>
                <a:pPr marL="10287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also solve the inverse problem</a:t>
                </a:r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5715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5B025E8A-7875-2448-9EEE-E57B0FD48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232817"/>
                <a:ext cx="10972800" cy="3763964"/>
              </a:xfrm>
              <a:prstGeom prst="rect">
                <a:avLst/>
              </a:prstGeom>
              <a:blipFill>
                <a:blip r:embed="rId3"/>
                <a:stretch>
                  <a:fillRect b="-26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13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SCI 1230 - Main/Concepts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SCI 1230 -  Implementat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SCI 1230 -  History/Society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1990</TotalTime>
  <Words>4710</Words>
  <Application>Microsoft Macintosh PowerPoint</Application>
  <PresentationFormat>Widescreen</PresentationFormat>
  <Paragraphs>706</Paragraphs>
  <Slides>89</Slides>
  <Notes>5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1" baseType="lpstr">
      <vt:lpstr>Ubuntu</vt:lpstr>
      <vt:lpstr>Inconsolata</vt:lpstr>
      <vt:lpstr>Arial</vt:lpstr>
      <vt:lpstr>Consolas</vt:lpstr>
      <vt:lpstr>Cambria Math</vt:lpstr>
      <vt:lpstr>Calibri</vt:lpstr>
      <vt:lpstr>Verdana</vt:lpstr>
      <vt:lpstr>Ubuntu Light</vt:lpstr>
      <vt:lpstr>CSCI 1230 - Main/Concepts</vt:lpstr>
      <vt:lpstr>CSCI 1230 -  Implementation</vt:lpstr>
      <vt:lpstr>CSCI 1230 -  History/Society</vt:lpstr>
      <vt:lpstr>Equation</vt:lpstr>
      <vt:lpstr>Transformations &amp;  Scene Graphs</vt:lpstr>
      <vt:lpstr>Recall: The Vector Graphics Pipeline</vt:lpstr>
      <vt:lpstr>Today’s topic: Transformation of Objects</vt:lpstr>
      <vt:lpstr>What do we mean by “transformation?”</vt:lpstr>
      <vt:lpstr>Special Types of Transformations</vt:lpstr>
      <vt:lpstr>Slightly Amazing Fact:</vt:lpstr>
      <vt:lpstr>Composition of Transformations</vt:lpstr>
      <vt:lpstr>Building transformations using basis vectors</vt:lpstr>
      <vt:lpstr>Building transformations using basis vectors</vt:lpstr>
      <vt:lpstr>Building transformations using basis vectors</vt:lpstr>
      <vt:lpstr>Concrete examples of transformations</vt:lpstr>
      <vt:lpstr>2D Transformations</vt:lpstr>
      <vt:lpstr>Basic types of Transformations</vt:lpstr>
      <vt:lpstr>Matrix Formula for Scale</vt:lpstr>
      <vt:lpstr>Matrix Formula for Scale</vt:lpstr>
      <vt:lpstr>Matrix Formula for Scale</vt:lpstr>
      <vt:lpstr>Matrix Formula for Scale</vt:lpstr>
      <vt:lpstr>Matrix Formula for Rotate</vt:lpstr>
      <vt:lpstr>Matrix Formula for Rotate</vt:lpstr>
      <vt:lpstr>Matrix Formula for Rotate</vt:lpstr>
      <vt:lpstr>Linear → Affine transformations</vt:lpstr>
      <vt:lpstr>Homogeneous Coordinates</vt:lpstr>
      <vt:lpstr>Homogeneous Coordinates</vt:lpstr>
      <vt:lpstr>Homogeneous Coordinates</vt:lpstr>
      <vt:lpstr>Homogeneous Coordinates</vt:lpstr>
      <vt:lpstr>Matrix Formula for Translation</vt:lpstr>
      <vt:lpstr>Matrix Formula for Translation</vt:lpstr>
      <vt:lpstr>Summary: Matrix Formulas</vt:lpstr>
      <vt:lpstr>Inverses</vt:lpstr>
      <vt:lpstr>Inverses</vt:lpstr>
      <vt:lpstr>Composing Transformations</vt:lpstr>
      <vt:lpstr>Composing Transformations</vt:lpstr>
      <vt:lpstr>Composing Transformations</vt:lpstr>
      <vt:lpstr>Inverse of a Composition</vt:lpstr>
      <vt:lpstr>Transformation Game!</vt:lpstr>
      <vt:lpstr>3D Transformations</vt:lpstr>
      <vt:lpstr>3D Transformations</vt:lpstr>
      <vt:lpstr>3D Matrix Formulas</vt:lpstr>
      <vt:lpstr>Inverse</vt:lpstr>
      <vt:lpstr>3D Transformation Matrices in GLM</vt:lpstr>
      <vt:lpstr>3D Transformation Matrices in GLM</vt:lpstr>
      <vt:lpstr>Rotation about arbitrary axes</vt:lpstr>
      <vt:lpstr>Non-Axis Aligned 3D Rotation </vt:lpstr>
      <vt:lpstr>Non-Axis Aligned 3D Rotation </vt:lpstr>
      <vt:lpstr>Euler Angles </vt:lpstr>
      <vt:lpstr>Euler Angles</vt:lpstr>
      <vt:lpstr>Gimbal Lock</vt:lpstr>
      <vt:lpstr>Gimbal Lock</vt:lpstr>
      <vt:lpstr>Gimbal Lock</vt:lpstr>
      <vt:lpstr>Non-Axis Aligned 3D Rotation </vt:lpstr>
      <vt:lpstr>Axis+Angle Representation</vt:lpstr>
      <vt:lpstr>Performing an Axis+Angle Rotation</vt:lpstr>
      <vt:lpstr>Performing an Axis+Angle Rotation</vt:lpstr>
      <vt:lpstr>Performing an Axis+Angle Rotation</vt:lpstr>
      <vt:lpstr>Performing an Axis+Angle Rotation</vt:lpstr>
      <vt:lpstr>Performing an Axis+Angle Rotation</vt:lpstr>
      <vt:lpstr>Performing an Axis+Angle Rotation</vt:lpstr>
      <vt:lpstr>Performing an Axis+Angle Rotation</vt:lpstr>
      <vt:lpstr>Performing an Axis+Angle Rotation</vt:lpstr>
      <vt:lpstr>Rodrigues’ Formula</vt:lpstr>
      <vt:lpstr>Matrix form of Rodrigues</vt:lpstr>
      <vt:lpstr>Matrix form of Rodrigues</vt:lpstr>
      <vt:lpstr>Matrix form of Rodrigues</vt:lpstr>
      <vt:lpstr>Non-Axis Aligned 3D Rotation </vt:lpstr>
      <vt:lpstr>Remember Complex Numbers?</vt:lpstr>
      <vt:lpstr>Operations on Complex Numbers</vt:lpstr>
      <vt:lpstr>Complex Multiplication == Rotation</vt:lpstr>
      <vt:lpstr>Complex Rotation...in 3D?</vt:lpstr>
      <vt:lpstr>Warning: weird math ahead</vt:lpstr>
      <vt:lpstr>Quaternions</vt:lpstr>
      <vt:lpstr>Quaternion arithmetic</vt:lpstr>
      <vt:lpstr>Rotation with Quaternions</vt:lpstr>
      <vt:lpstr>Why go through all of this trouble?</vt:lpstr>
      <vt:lpstr>More on why quaternions work</vt:lpstr>
      <vt:lpstr>The History of Quaternions</vt:lpstr>
      <vt:lpstr>Quaternions in GLM</vt:lpstr>
      <vt:lpstr>Pros &amp; Cons of Different Rotation Methods</vt:lpstr>
      <vt:lpstr>More on 3D rotations </vt:lpstr>
      <vt:lpstr>“Graphics in 5 Minutes” on Transformations</vt:lpstr>
      <vt:lpstr>Transformation Hierarchies</vt:lpstr>
      <vt:lpstr>Scene Graph</vt:lpstr>
      <vt:lpstr>Scene Graph</vt:lpstr>
      <vt:lpstr>Scene Graph</vt:lpstr>
      <vt:lpstr>Scene Graph</vt:lpstr>
      <vt:lpstr>Scene Graph</vt:lpstr>
      <vt:lpstr>Scene Graph</vt:lpstr>
      <vt:lpstr>Scene Graph</vt:lpstr>
      <vt:lpstr>“Graphics in 5 Minutes” on Scene Graphs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Ritchie, Daniel</dc:creator>
  <cp:lastModifiedBy>Daniel Ritchie</cp:lastModifiedBy>
  <cp:revision>93</cp:revision>
  <dcterms:created xsi:type="dcterms:W3CDTF">2021-06-01T19:06:11Z</dcterms:created>
  <dcterms:modified xsi:type="dcterms:W3CDTF">2024-09-24T01:51:51Z</dcterms:modified>
</cp:coreProperties>
</file>